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20104100" cy="11309350"/>
  <p:notesSz cx="20104100" cy="113093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9379575" y="1874519"/>
            <a:ext cx="130509" cy="2264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9555458" y="1874517"/>
            <a:ext cx="115944" cy="158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9721815" y="1879001"/>
            <a:ext cx="134990" cy="2174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9912825" y="2084378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 h="0">
                <a:moveTo>
                  <a:pt x="0" y="0"/>
                </a:moveTo>
                <a:lnTo>
                  <a:pt x="114268" y="0"/>
                </a:lnTo>
              </a:path>
            </a:pathLst>
          </a:custGeom>
          <a:ln w="24129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9912825" y="1997384"/>
            <a:ext cx="28575" cy="74930"/>
          </a:xfrm>
          <a:custGeom>
            <a:avLst/>
            <a:gdLst/>
            <a:ahLst/>
            <a:cxnLst/>
            <a:rect l="l" t="t" r="r" b="b"/>
            <a:pathLst>
              <a:path w="28575" h="74930">
                <a:moveTo>
                  <a:pt x="0" y="74929"/>
                </a:moveTo>
                <a:lnTo>
                  <a:pt x="28009" y="74929"/>
                </a:lnTo>
                <a:lnTo>
                  <a:pt x="28009" y="0"/>
                </a:lnTo>
                <a:lnTo>
                  <a:pt x="0" y="0"/>
                </a:lnTo>
                <a:lnTo>
                  <a:pt x="0" y="74929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9912825" y="1985318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 h="0">
                <a:moveTo>
                  <a:pt x="0" y="0"/>
                </a:moveTo>
                <a:lnTo>
                  <a:pt x="106426" y="0"/>
                </a:lnTo>
              </a:path>
            </a:pathLst>
          </a:custGeom>
          <a:ln w="24130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9912825" y="1903403"/>
            <a:ext cx="28575" cy="69850"/>
          </a:xfrm>
          <a:custGeom>
            <a:avLst/>
            <a:gdLst/>
            <a:ahLst/>
            <a:cxnLst/>
            <a:rect l="l" t="t" r="r" b="b"/>
            <a:pathLst>
              <a:path w="28575" h="69850">
                <a:moveTo>
                  <a:pt x="0" y="69850"/>
                </a:moveTo>
                <a:lnTo>
                  <a:pt x="28009" y="69850"/>
                </a:lnTo>
                <a:lnTo>
                  <a:pt x="280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9912825" y="1891339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 h="0">
                <a:moveTo>
                  <a:pt x="0" y="0"/>
                </a:moveTo>
                <a:lnTo>
                  <a:pt x="112028" y="0"/>
                </a:lnTo>
              </a:path>
            </a:pathLst>
          </a:custGeom>
          <a:ln w="24129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10071906" y="1874525"/>
            <a:ext cx="131074" cy="2264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10271874" y="1879004"/>
            <a:ext cx="0" cy="217804"/>
          </a:xfrm>
          <a:custGeom>
            <a:avLst/>
            <a:gdLst/>
            <a:ahLst/>
            <a:cxnLst/>
            <a:rect l="l" t="t" r="r" b="b"/>
            <a:pathLst>
              <a:path w="0" h="217805">
                <a:moveTo>
                  <a:pt x="0" y="0"/>
                </a:moveTo>
                <a:lnTo>
                  <a:pt x="0" y="217438"/>
                </a:lnTo>
              </a:path>
            </a:pathLst>
          </a:custGeom>
          <a:ln w="28009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9558818" y="2084393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 h="0">
                <a:moveTo>
                  <a:pt x="0" y="0"/>
                </a:moveTo>
                <a:lnTo>
                  <a:pt x="112028" y="0"/>
                </a:lnTo>
              </a:path>
            </a:pathLst>
          </a:custGeom>
          <a:ln w="24093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10343571" y="1874525"/>
            <a:ext cx="135556" cy="2264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10537941" y="1879004"/>
            <a:ext cx="148990" cy="2174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9379579" y="1019899"/>
            <a:ext cx="362585" cy="777240"/>
          </a:xfrm>
          <a:custGeom>
            <a:avLst/>
            <a:gdLst/>
            <a:ahLst/>
            <a:cxnLst/>
            <a:rect l="l" t="t" r="r" b="b"/>
            <a:pathLst>
              <a:path w="362584" h="777239">
                <a:moveTo>
                  <a:pt x="208925" y="0"/>
                </a:moveTo>
                <a:lnTo>
                  <a:pt x="0" y="0"/>
                </a:lnTo>
                <a:lnTo>
                  <a:pt x="0" y="776719"/>
                </a:lnTo>
                <a:lnTo>
                  <a:pt x="208925" y="776719"/>
                </a:lnTo>
                <a:lnTo>
                  <a:pt x="228538" y="775865"/>
                </a:lnTo>
                <a:lnTo>
                  <a:pt x="284148" y="759825"/>
                </a:lnTo>
                <a:lnTo>
                  <a:pt x="338152" y="704221"/>
                </a:lnTo>
                <a:lnTo>
                  <a:pt x="341216" y="695465"/>
                </a:lnTo>
                <a:lnTo>
                  <a:pt x="86814" y="695465"/>
                </a:lnTo>
                <a:lnTo>
                  <a:pt x="86814" y="81254"/>
                </a:lnTo>
                <a:lnTo>
                  <a:pt x="341378" y="81254"/>
                </a:lnTo>
                <a:lnTo>
                  <a:pt x="338152" y="72049"/>
                </a:lnTo>
                <a:lnTo>
                  <a:pt x="313110" y="37875"/>
                </a:lnTo>
                <a:lnTo>
                  <a:pt x="284148" y="16672"/>
                </a:lnTo>
                <a:lnTo>
                  <a:pt x="254785" y="5351"/>
                </a:lnTo>
                <a:lnTo>
                  <a:pt x="228538" y="823"/>
                </a:lnTo>
                <a:lnTo>
                  <a:pt x="208925" y="0"/>
                </a:lnTo>
                <a:close/>
              </a:path>
              <a:path w="362584" h="777239">
                <a:moveTo>
                  <a:pt x="341378" y="81254"/>
                </a:moveTo>
                <a:lnTo>
                  <a:pt x="210611" y="81254"/>
                </a:lnTo>
                <a:lnTo>
                  <a:pt x="252311" y="98854"/>
                </a:lnTo>
                <a:lnTo>
                  <a:pt x="270330" y="137576"/>
                </a:lnTo>
                <a:lnTo>
                  <a:pt x="274173" y="176298"/>
                </a:lnTo>
                <a:lnTo>
                  <a:pt x="273448" y="191659"/>
                </a:lnTo>
                <a:lnTo>
                  <a:pt x="273422" y="584505"/>
                </a:lnTo>
                <a:lnTo>
                  <a:pt x="274173" y="600420"/>
                </a:lnTo>
                <a:lnTo>
                  <a:pt x="270330" y="639142"/>
                </a:lnTo>
                <a:lnTo>
                  <a:pt x="252311" y="677864"/>
                </a:lnTo>
                <a:lnTo>
                  <a:pt x="210611" y="695465"/>
                </a:lnTo>
                <a:lnTo>
                  <a:pt x="341216" y="695465"/>
                </a:lnTo>
                <a:lnTo>
                  <a:pt x="355757" y="653911"/>
                </a:lnTo>
                <a:lnTo>
                  <a:pt x="362407" y="584505"/>
                </a:lnTo>
                <a:lnTo>
                  <a:pt x="362407" y="191659"/>
                </a:lnTo>
                <a:lnTo>
                  <a:pt x="355757" y="122280"/>
                </a:lnTo>
                <a:lnTo>
                  <a:pt x="341378" y="81254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9891540" y="1019895"/>
            <a:ext cx="347345" cy="777240"/>
          </a:xfrm>
          <a:custGeom>
            <a:avLst/>
            <a:gdLst/>
            <a:ahLst/>
            <a:cxnLst/>
            <a:rect l="l" t="t" r="r" b="b"/>
            <a:pathLst>
              <a:path w="347345" h="777239">
                <a:moveTo>
                  <a:pt x="193805" y="0"/>
                </a:moveTo>
                <a:lnTo>
                  <a:pt x="0" y="0"/>
                </a:lnTo>
                <a:lnTo>
                  <a:pt x="0" y="776730"/>
                </a:lnTo>
                <a:lnTo>
                  <a:pt x="86824" y="776730"/>
                </a:lnTo>
                <a:lnTo>
                  <a:pt x="86824" y="527345"/>
                </a:lnTo>
                <a:lnTo>
                  <a:pt x="193805" y="527345"/>
                </a:lnTo>
                <a:lnTo>
                  <a:pt x="239310" y="521881"/>
                </a:lnTo>
                <a:lnTo>
                  <a:pt x="297472" y="489126"/>
                </a:lnTo>
                <a:lnTo>
                  <a:pt x="322482" y="454842"/>
                </a:lnTo>
                <a:lnTo>
                  <a:pt x="325542" y="446091"/>
                </a:lnTo>
                <a:lnTo>
                  <a:pt x="86824" y="446091"/>
                </a:lnTo>
                <a:lnTo>
                  <a:pt x="86824" y="81264"/>
                </a:lnTo>
                <a:lnTo>
                  <a:pt x="325708" y="81264"/>
                </a:lnTo>
                <a:lnTo>
                  <a:pt x="322482" y="72053"/>
                </a:lnTo>
                <a:lnTo>
                  <a:pt x="297472" y="37880"/>
                </a:lnTo>
                <a:lnTo>
                  <a:pt x="268572" y="16675"/>
                </a:lnTo>
                <a:lnTo>
                  <a:pt x="239310" y="5353"/>
                </a:lnTo>
                <a:lnTo>
                  <a:pt x="213212" y="823"/>
                </a:lnTo>
                <a:lnTo>
                  <a:pt x="193805" y="0"/>
                </a:lnTo>
                <a:close/>
              </a:path>
              <a:path w="347345" h="777239">
                <a:moveTo>
                  <a:pt x="325708" y="81264"/>
                </a:moveTo>
                <a:lnTo>
                  <a:pt x="195491" y="81264"/>
                </a:lnTo>
                <a:lnTo>
                  <a:pt x="237891" y="94731"/>
                </a:lnTo>
                <a:lnTo>
                  <a:pt x="257451" y="126797"/>
                </a:lnTo>
                <a:lnTo>
                  <a:pt x="262834" y="164956"/>
                </a:lnTo>
                <a:lnTo>
                  <a:pt x="262757" y="335120"/>
                </a:lnTo>
                <a:lnTo>
                  <a:pt x="262834" y="354593"/>
                </a:lnTo>
                <a:lnTo>
                  <a:pt x="257451" y="395863"/>
                </a:lnTo>
                <a:lnTo>
                  <a:pt x="237891" y="431143"/>
                </a:lnTo>
                <a:lnTo>
                  <a:pt x="195491" y="446091"/>
                </a:lnTo>
                <a:lnTo>
                  <a:pt x="325542" y="446091"/>
                </a:lnTo>
                <a:lnTo>
                  <a:pt x="340074" y="404530"/>
                </a:lnTo>
                <a:lnTo>
                  <a:pt x="346722" y="335120"/>
                </a:lnTo>
                <a:lnTo>
                  <a:pt x="346722" y="191659"/>
                </a:lnTo>
                <a:lnTo>
                  <a:pt x="340074" y="122284"/>
                </a:lnTo>
                <a:lnTo>
                  <a:pt x="325708" y="81264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10304922" y="1019896"/>
            <a:ext cx="419100" cy="777240"/>
          </a:xfrm>
          <a:custGeom>
            <a:avLst/>
            <a:gdLst/>
            <a:ahLst/>
            <a:cxnLst/>
            <a:rect l="l" t="t" r="r" b="b"/>
            <a:pathLst>
              <a:path w="419100" h="777239">
                <a:moveTo>
                  <a:pt x="418982" y="0"/>
                </a:moveTo>
                <a:lnTo>
                  <a:pt x="44249" y="0"/>
                </a:lnTo>
                <a:lnTo>
                  <a:pt x="44249" y="80144"/>
                </a:lnTo>
                <a:lnTo>
                  <a:pt x="297435" y="80144"/>
                </a:lnTo>
                <a:lnTo>
                  <a:pt x="0" y="776730"/>
                </a:lnTo>
                <a:lnTo>
                  <a:pt x="382574" y="776730"/>
                </a:lnTo>
                <a:lnTo>
                  <a:pt x="382574" y="698826"/>
                </a:lnTo>
                <a:lnTo>
                  <a:pt x="118184" y="698826"/>
                </a:lnTo>
                <a:lnTo>
                  <a:pt x="41898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9066518" y="628856"/>
            <a:ext cx="1920306" cy="18949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9113114" y="654514"/>
            <a:ext cx="1827530" cy="1802130"/>
          </a:xfrm>
          <a:custGeom>
            <a:avLst/>
            <a:gdLst/>
            <a:ahLst/>
            <a:cxnLst/>
            <a:rect l="l" t="t" r="r" b="b"/>
            <a:pathLst>
              <a:path w="1827529" h="1802130">
                <a:moveTo>
                  <a:pt x="0" y="0"/>
                </a:moveTo>
                <a:lnTo>
                  <a:pt x="1827117" y="0"/>
                </a:lnTo>
                <a:lnTo>
                  <a:pt x="1827117" y="1801746"/>
                </a:lnTo>
                <a:lnTo>
                  <a:pt x="0" y="1801746"/>
                </a:lnTo>
                <a:lnTo>
                  <a:pt x="0" y="0"/>
                </a:lnTo>
                <a:close/>
              </a:path>
            </a:pathLst>
          </a:custGeom>
          <a:ln w="942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9917917"/>
            <a:ext cx="20104100" cy="864869"/>
          </a:xfrm>
          <a:custGeom>
            <a:avLst/>
            <a:gdLst/>
            <a:ahLst/>
            <a:cxnLst/>
            <a:rect l="l" t="t" r="r" b="b"/>
            <a:pathLst>
              <a:path w="20104100" h="864870">
                <a:moveTo>
                  <a:pt x="0" y="0"/>
                </a:moveTo>
                <a:lnTo>
                  <a:pt x="0" y="864423"/>
                </a:lnTo>
                <a:lnTo>
                  <a:pt x="20104099" y="864423"/>
                </a:lnTo>
                <a:lnTo>
                  <a:pt x="20104099" y="0"/>
                </a:lnTo>
                <a:lnTo>
                  <a:pt x="0" y="0"/>
                </a:lnTo>
                <a:close/>
              </a:path>
            </a:pathLst>
          </a:custGeom>
          <a:solidFill>
            <a:srgbClr val="929292">
              <a:alpha val="6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9014416" y="9917919"/>
            <a:ext cx="993311" cy="8644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28137" y="8989514"/>
            <a:ext cx="4447824" cy="654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01951" y="3124796"/>
            <a:ext cx="14300196" cy="4989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5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myOLF8.com/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Relationship Id="rId7" Type="http://schemas.openxmlformats.org/officeDocument/2006/relationships/image" Target="../media/image23.jpg"/><Relationship Id="rId8" Type="http://schemas.openxmlformats.org/officeDocument/2006/relationships/image" Target="../media/image24.jpg"/><Relationship Id="rId9" Type="http://schemas.openxmlformats.org/officeDocument/2006/relationships/image" Target="../media/image25.jpg"/><Relationship Id="rId10" Type="http://schemas.openxmlformats.org/officeDocument/2006/relationships/image" Target="../media/image26.jpg"/><Relationship Id="rId11" Type="http://schemas.openxmlformats.org/officeDocument/2006/relationships/image" Target="../media/image2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675097" y="9622743"/>
            <a:ext cx="753903" cy="7329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00595" y="9329546"/>
            <a:ext cx="16590644" cy="1524635"/>
          </a:xfrm>
          <a:prstGeom prst="rect">
            <a:avLst/>
          </a:prstGeom>
        </p:spPr>
        <p:txBody>
          <a:bodyPr wrap="square" lIns="0" tIns="235585" rIns="0" bIns="0" rtlCol="0" vert="horz">
            <a:spAutoFit/>
          </a:bodyPr>
          <a:lstStyle/>
          <a:p>
            <a:pPr algn="ctr" marR="79375">
              <a:lnSpc>
                <a:spcPct val="100000"/>
              </a:lnSpc>
              <a:spcBef>
                <a:spcPts val="1855"/>
              </a:spcBef>
            </a:pPr>
            <a:r>
              <a:rPr dirty="0" sz="5200" spc="-5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5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60"/>
              </a:spcBef>
              <a:tabLst>
                <a:tab pos="5387340" algn="l"/>
              </a:tabLst>
            </a:pPr>
            <a:r>
              <a:rPr dirty="0" sz="2450" spc="-5">
                <a:solidFill>
                  <a:srgbClr val="FFFFFF"/>
                </a:solidFill>
                <a:latin typeface="Arial"/>
                <a:cs typeface="Arial"/>
              </a:rPr>
              <a:t>IMPACT </a:t>
            </a:r>
            <a:r>
              <a:rPr dirty="0" sz="2450">
                <a:solidFill>
                  <a:srgbClr val="FFFFFF"/>
                </a:solidFill>
                <a:latin typeface="Arial"/>
                <a:cs typeface="Arial"/>
              </a:rPr>
              <a:t>CAMPAIGNS </a:t>
            </a:r>
            <a:r>
              <a:rPr dirty="0" sz="2450" spc="-9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dirty="0" sz="245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20">
                <a:solidFill>
                  <a:srgbClr val="FFFFFF"/>
                </a:solidFill>
                <a:latin typeface="Arial"/>
                <a:cs typeface="Arial"/>
              </a:rPr>
              <a:t>WEITZMAN</a:t>
            </a:r>
            <a:r>
              <a:rPr dirty="0" sz="245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90">
                <a:solidFill>
                  <a:srgbClr val="FFFFFF"/>
                </a:solidFill>
                <a:latin typeface="Arial"/>
                <a:cs typeface="Arial"/>
              </a:rPr>
              <a:t>|	</a:t>
            </a:r>
            <a:r>
              <a:rPr dirty="0" sz="2450" spc="25">
                <a:solidFill>
                  <a:srgbClr val="FFFFFF"/>
                </a:solidFill>
                <a:latin typeface="Arial"/>
                <a:cs typeface="Arial"/>
              </a:rPr>
              <a:t>URBAN </a:t>
            </a:r>
            <a:r>
              <a:rPr dirty="0" sz="2450" spc="1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dirty="0" sz="2450" spc="-9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dirty="0" sz="2450" spc="-10">
                <a:solidFill>
                  <a:srgbClr val="FFFFFF"/>
                </a:solidFill>
                <a:latin typeface="Arial"/>
                <a:cs typeface="Arial"/>
              </a:rPr>
              <a:t>NELSON </a:t>
            </a:r>
            <a:r>
              <a:rPr dirty="0" sz="2450" spc="190">
                <a:solidFill>
                  <a:srgbClr val="FFFFFF"/>
                </a:solidFill>
                <a:latin typeface="Arial"/>
                <a:cs typeface="Arial"/>
              </a:rPr>
              <a:t>/ </a:t>
            </a:r>
            <a:r>
              <a:rPr dirty="0" sz="2450" spc="-5">
                <a:solidFill>
                  <a:srgbClr val="FFFFFF"/>
                </a:solidFill>
                <a:latin typeface="Arial"/>
                <a:cs typeface="Arial"/>
              </a:rPr>
              <a:t>NYGAARD </a:t>
            </a:r>
            <a:r>
              <a:rPr dirty="0" sz="2450" spc="-9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dirty="0" sz="2450" spc="-20">
                <a:solidFill>
                  <a:srgbClr val="FFFFFF"/>
                </a:solidFill>
                <a:latin typeface="Arial"/>
                <a:cs typeface="Arial"/>
              </a:rPr>
              <a:t>GIT </a:t>
            </a:r>
            <a:r>
              <a:rPr dirty="0" sz="2450" spc="-25">
                <a:solidFill>
                  <a:srgbClr val="FFFFFF"/>
                </a:solidFill>
                <a:latin typeface="Arial"/>
                <a:cs typeface="Arial"/>
              </a:rPr>
              <a:t>CONSULTING </a:t>
            </a:r>
            <a:r>
              <a:rPr dirty="0" sz="2450" spc="-9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dirty="0" sz="2450" spc="-5">
                <a:solidFill>
                  <a:srgbClr val="FFFFFF"/>
                </a:solidFill>
                <a:latin typeface="Arial"/>
                <a:cs typeface="Arial"/>
              </a:rPr>
              <a:t>SPECK </a:t>
            </a:r>
            <a:r>
              <a:rPr dirty="0" sz="2450" spc="-35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2450" spc="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45">
                <a:solidFill>
                  <a:srgbClr val="FFFFFF"/>
                </a:solidFill>
                <a:latin typeface="Arial"/>
                <a:cs typeface="Arial"/>
              </a:rPr>
              <a:t>ASSOCIATES</a:t>
            </a:r>
            <a:endParaRPr sz="24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79575" y="8927386"/>
            <a:ext cx="130509" cy="2264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555458" y="8927383"/>
            <a:ext cx="115944" cy="158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721815" y="8931867"/>
            <a:ext cx="134990" cy="2174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912825" y="9137244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 h="0">
                <a:moveTo>
                  <a:pt x="0" y="0"/>
                </a:moveTo>
                <a:lnTo>
                  <a:pt x="114268" y="0"/>
                </a:lnTo>
              </a:path>
            </a:pathLst>
          </a:custGeom>
          <a:ln w="24130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912825" y="9050249"/>
            <a:ext cx="28575" cy="74930"/>
          </a:xfrm>
          <a:custGeom>
            <a:avLst/>
            <a:gdLst/>
            <a:ahLst/>
            <a:cxnLst/>
            <a:rect l="l" t="t" r="r" b="b"/>
            <a:pathLst>
              <a:path w="28575" h="74929">
                <a:moveTo>
                  <a:pt x="0" y="74929"/>
                </a:moveTo>
                <a:lnTo>
                  <a:pt x="28009" y="74929"/>
                </a:lnTo>
                <a:lnTo>
                  <a:pt x="28009" y="0"/>
                </a:lnTo>
                <a:lnTo>
                  <a:pt x="0" y="0"/>
                </a:lnTo>
                <a:lnTo>
                  <a:pt x="0" y="74929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12825" y="9038184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 h="0">
                <a:moveTo>
                  <a:pt x="0" y="0"/>
                </a:moveTo>
                <a:lnTo>
                  <a:pt x="106426" y="0"/>
                </a:lnTo>
              </a:path>
            </a:pathLst>
          </a:custGeom>
          <a:ln w="24129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912825" y="8956269"/>
            <a:ext cx="28575" cy="69850"/>
          </a:xfrm>
          <a:custGeom>
            <a:avLst/>
            <a:gdLst/>
            <a:ahLst/>
            <a:cxnLst/>
            <a:rect l="l" t="t" r="r" b="b"/>
            <a:pathLst>
              <a:path w="28575" h="69850">
                <a:moveTo>
                  <a:pt x="0" y="69850"/>
                </a:moveTo>
                <a:lnTo>
                  <a:pt x="28009" y="69850"/>
                </a:lnTo>
                <a:lnTo>
                  <a:pt x="280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912825" y="8944205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 h="0">
                <a:moveTo>
                  <a:pt x="0" y="0"/>
                </a:moveTo>
                <a:lnTo>
                  <a:pt x="112028" y="0"/>
                </a:lnTo>
              </a:path>
            </a:pathLst>
          </a:custGeom>
          <a:ln w="24130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071906" y="8927390"/>
            <a:ext cx="131074" cy="2264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271874" y="8931871"/>
            <a:ext cx="0" cy="217804"/>
          </a:xfrm>
          <a:custGeom>
            <a:avLst/>
            <a:gdLst/>
            <a:ahLst/>
            <a:cxnLst/>
            <a:rect l="l" t="t" r="r" b="b"/>
            <a:pathLst>
              <a:path w="0" h="217804">
                <a:moveTo>
                  <a:pt x="0" y="0"/>
                </a:moveTo>
                <a:lnTo>
                  <a:pt x="0" y="217438"/>
                </a:lnTo>
              </a:path>
            </a:pathLst>
          </a:custGeom>
          <a:ln w="28009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558818" y="9137259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 h="0">
                <a:moveTo>
                  <a:pt x="0" y="0"/>
                </a:moveTo>
                <a:lnTo>
                  <a:pt x="112028" y="0"/>
                </a:lnTo>
              </a:path>
            </a:pathLst>
          </a:custGeom>
          <a:ln w="24093">
            <a:solidFill>
              <a:srgbClr val="FEFEF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343571" y="8927390"/>
            <a:ext cx="135556" cy="2264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537941" y="8931871"/>
            <a:ext cx="148990" cy="2174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379579" y="8072766"/>
            <a:ext cx="362585" cy="777240"/>
          </a:xfrm>
          <a:custGeom>
            <a:avLst/>
            <a:gdLst/>
            <a:ahLst/>
            <a:cxnLst/>
            <a:rect l="l" t="t" r="r" b="b"/>
            <a:pathLst>
              <a:path w="362584" h="777240">
                <a:moveTo>
                  <a:pt x="208925" y="0"/>
                </a:moveTo>
                <a:lnTo>
                  <a:pt x="0" y="0"/>
                </a:lnTo>
                <a:lnTo>
                  <a:pt x="0" y="776719"/>
                </a:lnTo>
                <a:lnTo>
                  <a:pt x="208925" y="776719"/>
                </a:lnTo>
                <a:lnTo>
                  <a:pt x="228538" y="775865"/>
                </a:lnTo>
                <a:lnTo>
                  <a:pt x="284148" y="759825"/>
                </a:lnTo>
                <a:lnTo>
                  <a:pt x="338152" y="704221"/>
                </a:lnTo>
                <a:lnTo>
                  <a:pt x="341216" y="695465"/>
                </a:lnTo>
                <a:lnTo>
                  <a:pt x="86814" y="695465"/>
                </a:lnTo>
                <a:lnTo>
                  <a:pt x="86814" y="81254"/>
                </a:lnTo>
                <a:lnTo>
                  <a:pt x="341378" y="81254"/>
                </a:lnTo>
                <a:lnTo>
                  <a:pt x="338152" y="72049"/>
                </a:lnTo>
                <a:lnTo>
                  <a:pt x="313110" y="37875"/>
                </a:lnTo>
                <a:lnTo>
                  <a:pt x="284148" y="16672"/>
                </a:lnTo>
                <a:lnTo>
                  <a:pt x="254785" y="5351"/>
                </a:lnTo>
                <a:lnTo>
                  <a:pt x="228538" y="823"/>
                </a:lnTo>
                <a:lnTo>
                  <a:pt x="208925" y="0"/>
                </a:lnTo>
                <a:close/>
              </a:path>
              <a:path w="362584" h="777240">
                <a:moveTo>
                  <a:pt x="341378" y="81254"/>
                </a:moveTo>
                <a:lnTo>
                  <a:pt x="210611" y="81254"/>
                </a:lnTo>
                <a:lnTo>
                  <a:pt x="252311" y="98854"/>
                </a:lnTo>
                <a:lnTo>
                  <a:pt x="270330" y="137576"/>
                </a:lnTo>
                <a:lnTo>
                  <a:pt x="274173" y="176298"/>
                </a:lnTo>
                <a:lnTo>
                  <a:pt x="273448" y="191659"/>
                </a:lnTo>
                <a:lnTo>
                  <a:pt x="273422" y="584505"/>
                </a:lnTo>
                <a:lnTo>
                  <a:pt x="274173" y="600420"/>
                </a:lnTo>
                <a:lnTo>
                  <a:pt x="270330" y="639142"/>
                </a:lnTo>
                <a:lnTo>
                  <a:pt x="252311" y="677864"/>
                </a:lnTo>
                <a:lnTo>
                  <a:pt x="210611" y="695465"/>
                </a:lnTo>
                <a:lnTo>
                  <a:pt x="341216" y="695465"/>
                </a:lnTo>
                <a:lnTo>
                  <a:pt x="355757" y="653911"/>
                </a:lnTo>
                <a:lnTo>
                  <a:pt x="362407" y="584505"/>
                </a:lnTo>
                <a:lnTo>
                  <a:pt x="362407" y="191659"/>
                </a:lnTo>
                <a:lnTo>
                  <a:pt x="355757" y="122280"/>
                </a:lnTo>
                <a:lnTo>
                  <a:pt x="341378" y="81254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891540" y="8072762"/>
            <a:ext cx="347345" cy="777240"/>
          </a:xfrm>
          <a:custGeom>
            <a:avLst/>
            <a:gdLst/>
            <a:ahLst/>
            <a:cxnLst/>
            <a:rect l="l" t="t" r="r" b="b"/>
            <a:pathLst>
              <a:path w="347345" h="777240">
                <a:moveTo>
                  <a:pt x="193805" y="0"/>
                </a:moveTo>
                <a:lnTo>
                  <a:pt x="0" y="0"/>
                </a:lnTo>
                <a:lnTo>
                  <a:pt x="0" y="776730"/>
                </a:lnTo>
                <a:lnTo>
                  <a:pt x="86824" y="776730"/>
                </a:lnTo>
                <a:lnTo>
                  <a:pt x="86824" y="527345"/>
                </a:lnTo>
                <a:lnTo>
                  <a:pt x="193805" y="527345"/>
                </a:lnTo>
                <a:lnTo>
                  <a:pt x="239310" y="521882"/>
                </a:lnTo>
                <a:lnTo>
                  <a:pt x="297472" y="489128"/>
                </a:lnTo>
                <a:lnTo>
                  <a:pt x="322482" y="454846"/>
                </a:lnTo>
                <a:lnTo>
                  <a:pt x="325543" y="446091"/>
                </a:lnTo>
                <a:lnTo>
                  <a:pt x="86824" y="446091"/>
                </a:lnTo>
                <a:lnTo>
                  <a:pt x="86824" y="81264"/>
                </a:lnTo>
                <a:lnTo>
                  <a:pt x="325708" y="81264"/>
                </a:lnTo>
                <a:lnTo>
                  <a:pt x="322482" y="72053"/>
                </a:lnTo>
                <a:lnTo>
                  <a:pt x="297472" y="37880"/>
                </a:lnTo>
                <a:lnTo>
                  <a:pt x="268572" y="16675"/>
                </a:lnTo>
                <a:lnTo>
                  <a:pt x="239310" y="5353"/>
                </a:lnTo>
                <a:lnTo>
                  <a:pt x="213212" y="823"/>
                </a:lnTo>
                <a:lnTo>
                  <a:pt x="193805" y="0"/>
                </a:lnTo>
                <a:close/>
              </a:path>
              <a:path w="347345" h="777240">
                <a:moveTo>
                  <a:pt x="325708" y="81264"/>
                </a:moveTo>
                <a:lnTo>
                  <a:pt x="195491" y="81264"/>
                </a:lnTo>
                <a:lnTo>
                  <a:pt x="237891" y="94731"/>
                </a:lnTo>
                <a:lnTo>
                  <a:pt x="257451" y="126797"/>
                </a:lnTo>
                <a:lnTo>
                  <a:pt x="262834" y="164956"/>
                </a:lnTo>
                <a:lnTo>
                  <a:pt x="262757" y="335131"/>
                </a:lnTo>
                <a:lnTo>
                  <a:pt x="262834" y="354593"/>
                </a:lnTo>
                <a:lnTo>
                  <a:pt x="257451" y="395863"/>
                </a:lnTo>
                <a:lnTo>
                  <a:pt x="237891" y="431143"/>
                </a:lnTo>
                <a:lnTo>
                  <a:pt x="195491" y="446091"/>
                </a:lnTo>
                <a:lnTo>
                  <a:pt x="325543" y="446091"/>
                </a:lnTo>
                <a:lnTo>
                  <a:pt x="340074" y="404536"/>
                </a:lnTo>
                <a:lnTo>
                  <a:pt x="346722" y="335131"/>
                </a:lnTo>
                <a:lnTo>
                  <a:pt x="346722" y="191659"/>
                </a:lnTo>
                <a:lnTo>
                  <a:pt x="340074" y="122284"/>
                </a:lnTo>
                <a:lnTo>
                  <a:pt x="325708" y="81264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304922" y="8072763"/>
            <a:ext cx="419100" cy="777240"/>
          </a:xfrm>
          <a:custGeom>
            <a:avLst/>
            <a:gdLst/>
            <a:ahLst/>
            <a:cxnLst/>
            <a:rect l="l" t="t" r="r" b="b"/>
            <a:pathLst>
              <a:path w="419100" h="777240">
                <a:moveTo>
                  <a:pt x="418982" y="0"/>
                </a:moveTo>
                <a:lnTo>
                  <a:pt x="44249" y="0"/>
                </a:lnTo>
                <a:lnTo>
                  <a:pt x="44249" y="80133"/>
                </a:lnTo>
                <a:lnTo>
                  <a:pt x="297435" y="80133"/>
                </a:lnTo>
                <a:lnTo>
                  <a:pt x="0" y="776730"/>
                </a:lnTo>
                <a:lnTo>
                  <a:pt x="382574" y="776730"/>
                </a:lnTo>
                <a:lnTo>
                  <a:pt x="382574" y="698826"/>
                </a:lnTo>
                <a:lnTo>
                  <a:pt x="118184" y="698826"/>
                </a:lnTo>
                <a:lnTo>
                  <a:pt x="41898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066518" y="7681723"/>
            <a:ext cx="1920306" cy="18949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113114" y="7707376"/>
            <a:ext cx="1827530" cy="1802130"/>
          </a:xfrm>
          <a:custGeom>
            <a:avLst/>
            <a:gdLst/>
            <a:ahLst/>
            <a:cxnLst/>
            <a:rect l="l" t="t" r="r" b="b"/>
            <a:pathLst>
              <a:path w="1827529" h="1802129">
                <a:moveTo>
                  <a:pt x="0" y="0"/>
                </a:moveTo>
                <a:lnTo>
                  <a:pt x="1827117" y="0"/>
                </a:lnTo>
                <a:lnTo>
                  <a:pt x="1827117" y="1801746"/>
                </a:lnTo>
                <a:lnTo>
                  <a:pt x="0" y="1801746"/>
                </a:lnTo>
                <a:lnTo>
                  <a:pt x="0" y="0"/>
                </a:lnTo>
                <a:close/>
              </a:path>
            </a:pathLst>
          </a:custGeom>
          <a:ln w="942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411279" y="1678185"/>
            <a:ext cx="13281660" cy="65405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50"/>
              <a:t>Kick-Off</a:t>
            </a:r>
            <a:r>
              <a:rPr dirty="0" spc="-165"/>
              <a:t> </a:t>
            </a:r>
            <a:r>
              <a:rPr dirty="0" spc="5"/>
              <a:t>Presentation</a:t>
            </a:r>
            <a:r>
              <a:rPr dirty="0" spc="-165"/>
              <a:t> </a:t>
            </a:r>
            <a:r>
              <a:rPr dirty="0" spc="155"/>
              <a:t>to</a:t>
            </a:r>
            <a:r>
              <a:rPr dirty="0" spc="-160"/>
              <a:t> </a:t>
            </a:r>
            <a:r>
              <a:rPr dirty="0" spc="50"/>
              <a:t>Board</a:t>
            </a:r>
            <a:r>
              <a:rPr dirty="0" spc="-165"/>
              <a:t> </a:t>
            </a:r>
            <a:r>
              <a:rPr dirty="0" spc="114"/>
              <a:t>of</a:t>
            </a:r>
            <a:r>
              <a:rPr dirty="0" spc="-165"/>
              <a:t> </a:t>
            </a:r>
            <a:r>
              <a:rPr dirty="0" spc="40"/>
              <a:t>County</a:t>
            </a:r>
            <a:r>
              <a:rPr dirty="0" spc="-160"/>
              <a:t> </a:t>
            </a:r>
            <a:r>
              <a:rPr dirty="0" spc="15"/>
              <a:t>Commissioners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816769" y="2702661"/>
            <a:ext cx="2470785" cy="528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300" spc="-3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dirty="0" sz="3300" spc="-50">
                <a:solidFill>
                  <a:srgbClr val="FFFFFF"/>
                </a:solidFill>
                <a:latin typeface="Arial"/>
                <a:cs typeface="Arial"/>
              </a:rPr>
              <a:t>14,</a:t>
            </a:r>
            <a:r>
              <a:rPr dirty="0" sz="3300" spc="-3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75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3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13227" y="10008304"/>
            <a:ext cx="3667760" cy="654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100" spc="-145">
                <a:solidFill>
                  <a:srgbClr val="FFFFFF"/>
                </a:solidFill>
                <a:latin typeface="Arial"/>
                <a:cs typeface="Arial"/>
              </a:rPr>
              <a:t>Discussion</a:t>
            </a:r>
            <a:r>
              <a:rPr dirty="0" sz="4100" spc="-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100" spc="-155">
                <a:solidFill>
                  <a:srgbClr val="FFFFFF"/>
                </a:solidFill>
                <a:latin typeface="Arial"/>
                <a:cs typeface="Arial"/>
              </a:rPr>
              <a:t>Items</a:t>
            </a:r>
            <a:endParaRPr sz="4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01951" y="1700598"/>
            <a:ext cx="13796644" cy="71691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852169" algn="l"/>
              </a:tabLst>
            </a:pPr>
            <a:r>
              <a:rPr dirty="0" sz="4500" spc="10">
                <a:solidFill>
                  <a:srgbClr val="000000"/>
                </a:solidFill>
              </a:rPr>
              <a:t>1.	</a:t>
            </a:r>
            <a:r>
              <a:rPr dirty="0" sz="4500" spc="70">
                <a:solidFill>
                  <a:srgbClr val="000000"/>
                </a:solidFill>
              </a:rPr>
              <a:t>Preferences </a:t>
            </a:r>
            <a:r>
              <a:rPr dirty="0" sz="4500" spc="140">
                <a:solidFill>
                  <a:srgbClr val="000000"/>
                </a:solidFill>
              </a:rPr>
              <a:t>on </a:t>
            </a:r>
            <a:r>
              <a:rPr dirty="0" sz="4500" spc="165">
                <a:solidFill>
                  <a:srgbClr val="000000"/>
                </a:solidFill>
              </a:rPr>
              <a:t>community </a:t>
            </a:r>
            <a:r>
              <a:rPr dirty="0" sz="4500" spc="110">
                <a:solidFill>
                  <a:srgbClr val="000000"/>
                </a:solidFill>
              </a:rPr>
              <a:t>engagement</a:t>
            </a:r>
            <a:r>
              <a:rPr dirty="0" sz="4500" spc="-390">
                <a:solidFill>
                  <a:srgbClr val="000000"/>
                </a:solidFill>
              </a:rPr>
              <a:t> </a:t>
            </a:r>
            <a:r>
              <a:rPr dirty="0" sz="4500" spc="130">
                <a:solidFill>
                  <a:srgbClr val="000000"/>
                </a:solidFill>
              </a:rPr>
              <a:t>strategy</a:t>
            </a:r>
            <a:endParaRPr sz="4500"/>
          </a:p>
        </p:txBody>
      </p:sp>
      <p:sp>
        <p:nvSpPr>
          <p:cNvPr id="4" name="object 4"/>
          <p:cNvSpPr txBox="1"/>
          <p:nvPr/>
        </p:nvSpPr>
        <p:spPr>
          <a:xfrm>
            <a:off x="2901951" y="3124796"/>
            <a:ext cx="12270105" cy="49891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852169" indent="-839469">
              <a:lnSpc>
                <a:spcPct val="100000"/>
              </a:lnSpc>
              <a:spcBef>
                <a:spcPts val="135"/>
              </a:spcBef>
              <a:buAutoNum type="arabicPeriod" startAt="2"/>
              <a:tabLst>
                <a:tab pos="852169" algn="l"/>
                <a:tab pos="852805" algn="l"/>
              </a:tabLst>
            </a:pPr>
            <a:r>
              <a:rPr dirty="0" sz="4500" spc="110">
                <a:latin typeface="Arial"/>
                <a:cs typeface="Arial"/>
              </a:rPr>
              <a:t>Extent </a:t>
            </a:r>
            <a:r>
              <a:rPr dirty="0" sz="4500" spc="180">
                <a:latin typeface="Arial"/>
                <a:cs typeface="Arial"/>
              </a:rPr>
              <a:t>of </a:t>
            </a:r>
            <a:r>
              <a:rPr dirty="0" sz="4500" spc="105">
                <a:latin typeface="Arial"/>
                <a:cs typeface="Arial"/>
              </a:rPr>
              <a:t>virtual </a:t>
            </a:r>
            <a:r>
              <a:rPr dirty="0" sz="4500" spc="114">
                <a:latin typeface="Arial"/>
                <a:cs typeface="Arial"/>
              </a:rPr>
              <a:t>charrette </a:t>
            </a:r>
            <a:r>
              <a:rPr dirty="0" sz="4500" spc="-65">
                <a:latin typeface="Arial"/>
                <a:cs typeface="Arial"/>
              </a:rPr>
              <a:t>&amp; </a:t>
            </a:r>
            <a:r>
              <a:rPr dirty="0" sz="4500" spc="95">
                <a:latin typeface="Arial"/>
                <a:cs typeface="Arial"/>
              </a:rPr>
              <a:t>online</a:t>
            </a:r>
            <a:r>
              <a:rPr dirty="0" sz="4500" spc="-370">
                <a:latin typeface="Arial"/>
                <a:cs typeface="Arial"/>
              </a:rPr>
              <a:t> </a:t>
            </a:r>
            <a:r>
              <a:rPr dirty="0" sz="4500" spc="160">
                <a:latin typeface="Arial"/>
                <a:cs typeface="Arial"/>
              </a:rPr>
              <a:t>platform</a:t>
            </a:r>
            <a:endParaRPr sz="4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AutoNum type="arabicPeriod" startAt="2"/>
            </a:pPr>
            <a:endParaRPr sz="5050">
              <a:latin typeface="Times New Roman"/>
              <a:cs typeface="Times New Roman"/>
            </a:endParaRPr>
          </a:p>
          <a:p>
            <a:pPr marL="852169" indent="-839469">
              <a:lnSpc>
                <a:spcPct val="100000"/>
              </a:lnSpc>
              <a:buAutoNum type="arabicPeriod" startAt="2"/>
              <a:tabLst>
                <a:tab pos="852169" algn="l"/>
                <a:tab pos="852805" algn="l"/>
              </a:tabLst>
            </a:pPr>
            <a:r>
              <a:rPr dirty="0" sz="4500" spc="135">
                <a:latin typeface="Arial"/>
                <a:cs typeface="Arial"/>
              </a:rPr>
              <a:t>Identification </a:t>
            </a:r>
            <a:r>
              <a:rPr dirty="0" sz="4500" spc="180">
                <a:latin typeface="Arial"/>
                <a:cs typeface="Arial"/>
              </a:rPr>
              <a:t>of </a:t>
            </a:r>
            <a:r>
              <a:rPr dirty="0" sz="4500" spc="100">
                <a:latin typeface="Arial"/>
                <a:cs typeface="Arial"/>
              </a:rPr>
              <a:t>key</a:t>
            </a:r>
            <a:r>
              <a:rPr dirty="0" sz="4500" spc="-290">
                <a:latin typeface="Arial"/>
                <a:cs typeface="Arial"/>
              </a:rPr>
              <a:t> </a:t>
            </a:r>
            <a:r>
              <a:rPr dirty="0" sz="4500" spc="120">
                <a:latin typeface="Arial"/>
                <a:cs typeface="Arial"/>
              </a:rPr>
              <a:t>stakeholders</a:t>
            </a:r>
            <a:endParaRPr sz="4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AutoNum type="arabicPeriod" startAt="2"/>
            </a:pPr>
            <a:endParaRPr sz="5050">
              <a:latin typeface="Times New Roman"/>
              <a:cs typeface="Times New Roman"/>
            </a:endParaRPr>
          </a:p>
          <a:p>
            <a:pPr marL="852169" indent="-839469">
              <a:lnSpc>
                <a:spcPct val="100000"/>
              </a:lnSpc>
              <a:buAutoNum type="arabicPeriod" startAt="2"/>
              <a:tabLst>
                <a:tab pos="852169" algn="l"/>
                <a:tab pos="852805" algn="l"/>
              </a:tabLst>
            </a:pPr>
            <a:r>
              <a:rPr dirty="0" sz="4500" spc="90">
                <a:latin typeface="Arial"/>
                <a:cs typeface="Arial"/>
              </a:rPr>
              <a:t>Frequency </a:t>
            </a:r>
            <a:r>
              <a:rPr dirty="0" sz="4500" spc="180">
                <a:latin typeface="Arial"/>
                <a:cs typeface="Arial"/>
              </a:rPr>
              <a:t>of </a:t>
            </a:r>
            <a:r>
              <a:rPr dirty="0" sz="4500" spc="135">
                <a:latin typeface="Arial"/>
                <a:cs typeface="Arial"/>
              </a:rPr>
              <a:t>Board</a:t>
            </a:r>
            <a:r>
              <a:rPr dirty="0" sz="4500" spc="-250">
                <a:latin typeface="Arial"/>
                <a:cs typeface="Arial"/>
              </a:rPr>
              <a:t> </a:t>
            </a:r>
            <a:r>
              <a:rPr dirty="0" sz="4500" spc="145">
                <a:latin typeface="Arial"/>
                <a:cs typeface="Arial"/>
              </a:rPr>
              <a:t>updates</a:t>
            </a:r>
            <a:endParaRPr sz="4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AutoNum type="arabicPeriod" startAt="2"/>
            </a:pPr>
            <a:endParaRPr sz="5050">
              <a:latin typeface="Times New Roman"/>
              <a:cs typeface="Times New Roman"/>
            </a:endParaRPr>
          </a:p>
          <a:p>
            <a:pPr marL="852169" indent="-839469">
              <a:lnSpc>
                <a:spcPct val="100000"/>
              </a:lnSpc>
              <a:buAutoNum type="arabicPeriod" startAt="2"/>
              <a:tabLst>
                <a:tab pos="852169" algn="l"/>
                <a:tab pos="852805" algn="l"/>
              </a:tabLst>
            </a:pPr>
            <a:r>
              <a:rPr dirty="0" sz="4500" spc="80">
                <a:latin typeface="Arial"/>
                <a:cs typeface="Arial"/>
              </a:rPr>
              <a:t>Rezoning </a:t>
            </a:r>
            <a:r>
              <a:rPr dirty="0" sz="4500" spc="150">
                <a:latin typeface="Arial"/>
                <a:cs typeface="Arial"/>
              </a:rPr>
              <a:t>timing </a:t>
            </a:r>
            <a:r>
              <a:rPr dirty="0" sz="4500" spc="125">
                <a:latin typeface="Arial"/>
                <a:cs typeface="Arial"/>
              </a:rPr>
              <a:t>and</a:t>
            </a:r>
            <a:r>
              <a:rPr dirty="0" sz="4500" spc="-210">
                <a:latin typeface="Arial"/>
                <a:cs typeface="Arial"/>
              </a:rPr>
              <a:t> </a:t>
            </a:r>
            <a:r>
              <a:rPr dirty="0" sz="4500" spc="130">
                <a:latin typeface="Arial"/>
                <a:cs typeface="Arial"/>
              </a:rPr>
              <a:t>strategy</a:t>
            </a:r>
            <a:endParaRPr sz="4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10">
                <a:hlinkClick r:id="rId2"/>
              </a:rPr>
              <a:t>www.myOLF8.com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03006" y="10008304"/>
            <a:ext cx="2887980" cy="654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100" spc="-114">
                <a:solidFill>
                  <a:srgbClr val="FFFFFF"/>
                </a:solidFill>
                <a:latin typeface="Arial"/>
                <a:cs typeface="Arial"/>
              </a:rPr>
              <a:t>County</a:t>
            </a:r>
            <a:r>
              <a:rPr dirty="0" sz="4100" spc="-2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100" spc="-320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endParaRPr sz="4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78841" y="1720508"/>
            <a:ext cx="4115400" cy="5487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140154" y="1737612"/>
            <a:ext cx="5464807" cy="5487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87182" y="1737943"/>
            <a:ext cx="5431928" cy="5486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585206" y="6790748"/>
            <a:ext cx="471805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-39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950" spc="-110" b="1">
                <a:solidFill>
                  <a:srgbClr val="FFFFFF"/>
                </a:solidFill>
                <a:latin typeface="Arial"/>
                <a:cs typeface="Arial"/>
              </a:rPr>
              <a:t>erri</a:t>
            </a:r>
            <a:endParaRPr sz="1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73602" y="7610764"/>
            <a:ext cx="4859020" cy="753745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dirty="0" sz="1950" spc="55">
                <a:latin typeface="Arial"/>
                <a:cs typeface="Arial"/>
              </a:rPr>
              <a:t>Project</a:t>
            </a:r>
            <a:r>
              <a:rPr dirty="0" sz="1950">
                <a:latin typeface="Arial"/>
                <a:cs typeface="Arial"/>
              </a:rPr>
              <a:t> </a:t>
            </a:r>
            <a:r>
              <a:rPr dirty="0" sz="1950" spc="60">
                <a:latin typeface="Arial"/>
                <a:cs typeface="Arial"/>
              </a:rPr>
              <a:t>Coordinator</a:t>
            </a:r>
            <a:endParaRPr sz="1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dirty="0" sz="1950" spc="-30">
                <a:latin typeface="Arial"/>
                <a:cs typeface="Arial"/>
              </a:rPr>
              <a:t>Natural Resources </a:t>
            </a:r>
            <a:r>
              <a:rPr dirty="0" sz="1950" spc="-20">
                <a:latin typeface="Arial"/>
                <a:cs typeface="Arial"/>
              </a:rPr>
              <a:t>Management</a:t>
            </a:r>
            <a:r>
              <a:rPr dirty="0" sz="1950" spc="35">
                <a:latin typeface="Arial"/>
                <a:cs typeface="Arial"/>
              </a:rPr>
              <a:t> </a:t>
            </a:r>
            <a:r>
              <a:rPr dirty="0" sz="1950" spc="-15">
                <a:latin typeface="Arial"/>
                <a:cs typeface="Arial"/>
              </a:rPr>
              <a:t>Department</a:t>
            </a:r>
            <a:endParaRPr sz="1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07071" y="7610764"/>
            <a:ext cx="4859020" cy="753745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dirty="0" sz="1950" spc="45">
                <a:latin typeface="Arial"/>
                <a:cs typeface="Arial"/>
              </a:rPr>
              <a:t>Division</a:t>
            </a:r>
            <a:r>
              <a:rPr dirty="0" sz="1950">
                <a:latin typeface="Arial"/>
                <a:cs typeface="Arial"/>
              </a:rPr>
              <a:t> </a:t>
            </a:r>
            <a:r>
              <a:rPr dirty="0" sz="1950" spc="50">
                <a:latin typeface="Arial"/>
                <a:cs typeface="Arial"/>
              </a:rPr>
              <a:t>Manager</a:t>
            </a:r>
            <a:endParaRPr sz="1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dirty="0" sz="1950" spc="-30">
                <a:latin typeface="Arial"/>
                <a:cs typeface="Arial"/>
              </a:rPr>
              <a:t>Natural Resources </a:t>
            </a:r>
            <a:r>
              <a:rPr dirty="0" sz="1950" spc="-20">
                <a:latin typeface="Arial"/>
                <a:cs typeface="Arial"/>
              </a:rPr>
              <a:t>Management</a:t>
            </a:r>
            <a:r>
              <a:rPr dirty="0" sz="1950" spc="35">
                <a:latin typeface="Arial"/>
                <a:cs typeface="Arial"/>
              </a:rPr>
              <a:t> </a:t>
            </a:r>
            <a:r>
              <a:rPr dirty="0" sz="1950" spc="-15">
                <a:latin typeface="Arial"/>
                <a:cs typeface="Arial"/>
              </a:rPr>
              <a:t>Department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73686" y="6790748"/>
            <a:ext cx="565785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-170" b="1">
                <a:solidFill>
                  <a:srgbClr val="FFFFFF"/>
                </a:solidFill>
                <a:latin typeface="Arial"/>
                <a:cs typeface="Arial"/>
              </a:rPr>
              <a:t>Brent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979387" y="7610764"/>
            <a:ext cx="3786504" cy="753745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dirty="0" sz="1950" spc="35">
                <a:latin typeface="Arial"/>
                <a:cs typeface="Arial"/>
              </a:rPr>
              <a:t>Senior</a:t>
            </a:r>
            <a:r>
              <a:rPr dirty="0" sz="1950">
                <a:latin typeface="Arial"/>
                <a:cs typeface="Arial"/>
              </a:rPr>
              <a:t> </a:t>
            </a:r>
            <a:r>
              <a:rPr dirty="0" sz="1950" spc="30">
                <a:latin typeface="Arial"/>
                <a:cs typeface="Arial"/>
              </a:rPr>
              <a:t>Planner</a:t>
            </a:r>
            <a:endParaRPr sz="1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dirty="0" sz="1950" spc="-25">
                <a:latin typeface="Arial"/>
                <a:cs typeface="Arial"/>
              </a:rPr>
              <a:t>Development </a:t>
            </a:r>
            <a:r>
              <a:rPr dirty="0" sz="1950" spc="-40">
                <a:latin typeface="Arial"/>
                <a:cs typeface="Arial"/>
              </a:rPr>
              <a:t>Services</a:t>
            </a:r>
            <a:r>
              <a:rPr dirty="0" sz="1950" spc="35">
                <a:latin typeface="Arial"/>
                <a:cs typeface="Arial"/>
              </a:rPr>
              <a:t> </a:t>
            </a:r>
            <a:r>
              <a:rPr dirty="0" sz="1950" spc="-15">
                <a:latin typeface="Arial"/>
                <a:cs typeface="Arial"/>
              </a:rPr>
              <a:t>Department</a:t>
            </a:r>
            <a:endParaRPr sz="1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412818" y="6790748"/>
            <a:ext cx="513715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-204" b="1">
                <a:solidFill>
                  <a:srgbClr val="FFFFFF"/>
                </a:solidFill>
                <a:latin typeface="Arial"/>
                <a:cs typeface="Arial"/>
              </a:rPr>
              <a:t>John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55646" y="369528"/>
            <a:ext cx="2364765" cy="31544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902473" y="10008304"/>
            <a:ext cx="2289175" cy="654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100" spc="-195">
                <a:solidFill>
                  <a:srgbClr val="FFFFFF"/>
                </a:solidFill>
                <a:latin typeface="Arial"/>
                <a:cs typeface="Arial"/>
              </a:rPr>
              <a:t>DPZ</a:t>
            </a:r>
            <a:r>
              <a:rPr dirty="0" sz="4100" spc="-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100" spc="-320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endParaRPr sz="4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550429" y="5139654"/>
            <a:ext cx="2086056" cy="3125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14043" y="5145696"/>
            <a:ext cx="2853536" cy="31255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62808" y="5147906"/>
            <a:ext cx="2595324" cy="31333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1724" y="5145693"/>
            <a:ext cx="3125687" cy="31256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343339" y="5129174"/>
            <a:ext cx="2701184" cy="31410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719917" y="5141938"/>
            <a:ext cx="2830468" cy="31431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760866" y="4021623"/>
            <a:ext cx="3152775" cy="63055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27965" marR="5080" indent="-215900">
              <a:lnSpc>
                <a:spcPct val="102200"/>
              </a:lnSpc>
              <a:spcBef>
                <a:spcPts val="75"/>
              </a:spcBef>
            </a:pPr>
            <a:r>
              <a:rPr dirty="0" sz="1950" spc="-20">
                <a:latin typeface="Arial"/>
                <a:cs typeface="Arial"/>
              </a:rPr>
              <a:t>Project Management, Master  </a:t>
            </a:r>
            <a:r>
              <a:rPr dirty="0" sz="1950" spc="-40">
                <a:latin typeface="Arial"/>
                <a:cs typeface="Arial"/>
              </a:rPr>
              <a:t>Planning </a:t>
            </a:r>
            <a:r>
              <a:rPr dirty="0" sz="1950" spc="-95">
                <a:latin typeface="Arial"/>
                <a:cs typeface="Arial"/>
              </a:rPr>
              <a:t>&amp; </a:t>
            </a:r>
            <a:r>
              <a:rPr dirty="0" sz="1950" spc="-25">
                <a:latin typeface="Arial"/>
                <a:cs typeface="Arial"/>
              </a:rPr>
              <a:t>Urban</a:t>
            </a:r>
            <a:r>
              <a:rPr dirty="0" sz="1950" spc="125">
                <a:latin typeface="Arial"/>
                <a:cs typeface="Arial"/>
              </a:rPr>
              <a:t> </a:t>
            </a:r>
            <a:r>
              <a:rPr dirty="0" sz="1950" spc="-35">
                <a:latin typeface="Arial"/>
                <a:cs typeface="Arial"/>
              </a:rPr>
              <a:t>Design</a:t>
            </a:r>
            <a:endParaRPr sz="19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286306" y="356853"/>
            <a:ext cx="2922319" cy="31689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976222" y="367486"/>
            <a:ext cx="3154517" cy="31690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32047" y="383276"/>
            <a:ext cx="2355649" cy="31408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059335" y="3147640"/>
            <a:ext cx="723265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-135" b="1">
                <a:solidFill>
                  <a:srgbClr val="FFFFFF"/>
                </a:solidFill>
                <a:latin typeface="Arial"/>
                <a:cs typeface="Arial"/>
              </a:rPr>
              <a:t>Marina</a:t>
            </a:r>
            <a:endParaRPr sz="1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67777" y="3147640"/>
            <a:ext cx="1738630" cy="8178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148080">
              <a:lnSpc>
                <a:spcPct val="100000"/>
              </a:lnSpc>
              <a:spcBef>
                <a:spcPts val="125"/>
              </a:spcBef>
            </a:pPr>
            <a:r>
              <a:rPr dirty="0" sz="1950" spc="-125" b="1">
                <a:solidFill>
                  <a:srgbClr val="FFFFFF"/>
                </a:solidFill>
                <a:latin typeface="Arial"/>
                <a:cs typeface="Arial"/>
              </a:rPr>
              <a:t>Mike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dirty="0" sz="1950" spc="30">
                <a:latin typeface="Arial"/>
                <a:cs typeface="Arial"/>
              </a:rPr>
              <a:t>DPZ</a:t>
            </a:r>
            <a:r>
              <a:rPr dirty="0" sz="1950" spc="-70">
                <a:latin typeface="Arial"/>
                <a:cs typeface="Arial"/>
              </a:rPr>
              <a:t> </a:t>
            </a:r>
            <a:r>
              <a:rPr dirty="0" sz="1950" spc="45">
                <a:latin typeface="Arial"/>
                <a:cs typeface="Arial"/>
              </a:rPr>
              <a:t>CoDesign</a:t>
            </a:r>
            <a:endParaRPr sz="19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270897" y="3147640"/>
            <a:ext cx="615950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-39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950" spc="-145" b="1">
                <a:solidFill>
                  <a:srgbClr val="FFFFFF"/>
                </a:solidFill>
                <a:latin typeface="Arial"/>
                <a:cs typeface="Arial"/>
              </a:rPr>
              <a:t>ravis</a:t>
            </a:r>
            <a:endParaRPr sz="19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697226" y="3147640"/>
            <a:ext cx="2762885" cy="12045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714500">
              <a:lnSpc>
                <a:spcPct val="100000"/>
              </a:lnSpc>
              <a:spcBef>
                <a:spcPts val="125"/>
              </a:spcBef>
            </a:pPr>
            <a:r>
              <a:rPr dirty="0" sz="1950" spc="-195" b="1">
                <a:solidFill>
                  <a:srgbClr val="FFFFFF"/>
                </a:solidFill>
                <a:latin typeface="Arial"/>
                <a:cs typeface="Arial"/>
              </a:rPr>
              <a:t>Brooke</a:t>
            </a:r>
            <a:endParaRPr sz="1950">
              <a:latin typeface="Arial"/>
              <a:cs typeface="Arial"/>
            </a:endParaRPr>
          </a:p>
          <a:p>
            <a:pPr algn="ctr" marR="104139">
              <a:lnSpc>
                <a:spcPct val="100000"/>
              </a:lnSpc>
              <a:spcBef>
                <a:spcPts val="1525"/>
              </a:spcBef>
            </a:pPr>
            <a:r>
              <a:rPr dirty="0" sz="1950" spc="80">
                <a:latin typeface="Arial"/>
                <a:cs typeface="Arial"/>
              </a:rPr>
              <a:t>Impact</a:t>
            </a:r>
            <a:r>
              <a:rPr dirty="0" sz="1950" spc="-70">
                <a:latin typeface="Arial"/>
                <a:cs typeface="Arial"/>
              </a:rPr>
              <a:t> </a:t>
            </a:r>
            <a:r>
              <a:rPr dirty="0" sz="1950" spc="55">
                <a:latin typeface="Arial"/>
                <a:cs typeface="Arial"/>
              </a:rPr>
              <a:t>Campaign</a:t>
            </a:r>
            <a:endParaRPr sz="1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dirty="0" sz="1950" spc="-20">
                <a:latin typeface="Arial"/>
                <a:cs typeface="Arial"/>
              </a:rPr>
              <a:t>Stakeholder</a:t>
            </a:r>
            <a:r>
              <a:rPr dirty="0" sz="1950" spc="-75">
                <a:latin typeface="Arial"/>
                <a:cs typeface="Arial"/>
              </a:rPr>
              <a:t> </a:t>
            </a:r>
            <a:r>
              <a:rPr dirty="0" sz="1950" spc="-25">
                <a:latin typeface="Arial"/>
                <a:cs typeface="Arial"/>
              </a:rPr>
              <a:t>Engagement</a:t>
            </a:r>
            <a:endParaRPr sz="19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7038" y="7811351"/>
            <a:ext cx="2563495" cy="1891664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950" spc="-165" b="1">
                <a:solidFill>
                  <a:srgbClr val="FFFFFF"/>
                </a:solidFill>
                <a:latin typeface="Arial"/>
                <a:cs typeface="Arial"/>
              </a:rPr>
              <a:t>Peter</a:t>
            </a:r>
            <a:endParaRPr sz="1950">
              <a:latin typeface="Arial"/>
              <a:cs typeface="Arial"/>
            </a:endParaRPr>
          </a:p>
          <a:p>
            <a:pPr marL="64135">
              <a:lnSpc>
                <a:spcPct val="100000"/>
              </a:lnSpc>
              <a:spcBef>
                <a:spcPts val="770"/>
              </a:spcBef>
            </a:pPr>
            <a:r>
              <a:rPr dirty="0" sz="1950" spc="40">
                <a:latin typeface="Arial"/>
                <a:cs typeface="Arial"/>
              </a:rPr>
              <a:t>Weitzman</a:t>
            </a:r>
            <a:r>
              <a:rPr dirty="0" sz="1950" spc="-35">
                <a:latin typeface="Arial"/>
                <a:cs typeface="Arial"/>
              </a:rPr>
              <a:t> </a:t>
            </a:r>
            <a:r>
              <a:rPr dirty="0" sz="1950" spc="55">
                <a:latin typeface="Arial"/>
                <a:cs typeface="Arial"/>
              </a:rPr>
              <a:t>Associates</a:t>
            </a:r>
            <a:endParaRPr sz="1950">
              <a:latin typeface="Arial"/>
              <a:cs typeface="Arial"/>
            </a:endParaRPr>
          </a:p>
          <a:p>
            <a:pPr algn="ctr" marL="252095" marR="192405">
              <a:lnSpc>
                <a:spcPct val="102200"/>
              </a:lnSpc>
              <a:spcBef>
                <a:spcPts val="1295"/>
              </a:spcBef>
            </a:pPr>
            <a:r>
              <a:rPr dirty="0" sz="1950" spc="-40">
                <a:latin typeface="Arial"/>
                <a:cs typeface="Arial"/>
              </a:rPr>
              <a:t>Residential </a:t>
            </a:r>
            <a:r>
              <a:rPr dirty="0" sz="1950" spc="-95">
                <a:latin typeface="Arial"/>
                <a:cs typeface="Arial"/>
              </a:rPr>
              <a:t>&amp;  </a:t>
            </a:r>
            <a:r>
              <a:rPr dirty="0" sz="1950" spc="-25">
                <a:latin typeface="Arial"/>
                <a:cs typeface="Arial"/>
              </a:rPr>
              <a:t>Commercial</a:t>
            </a:r>
            <a:r>
              <a:rPr dirty="0" sz="1950" spc="-55">
                <a:latin typeface="Arial"/>
                <a:cs typeface="Arial"/>
              </a:rPr>
              <a:t> </a:t>
            </a:r>
            <a:r>
              <a:rPr dirty="0" sz="1950" spc="-15">
                <a:latin typeface="Arial"/>
                <a:cs typeface="Arial"/>
              </a:rPr>
              <a:t>Market  </a:t>
            </a:r>
            <a:r>
              <a:rPr dirty="0" sz="1950" spc="-20">
                <a:latin typeface="Arial"/>
                <a:cs typeface="Arial"/>
              </a:rPr>
              <a:t>Studies</a:t>
            </a:r>
            <a:endParaRPr sz="19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49678" y="7904932"/>
            <a:ext cx="379095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950" spc="-195" b="1">
                <a:solidFill>
                  <a:srgbClr val="FFFFFF"/>
                </a:solidFill>
                <a:latin typeface="Arial"/>
                <a:cs typeface="Arial"/>
              </a:rPr>
              <a:t>Joe</a:t>
            </a:r>
            <a:endParaRPr sz="19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69515" y="7815094"/>
            <a:ext cx="1920239" cy="1585595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1151890">
              <a:lnSpc>
                <a:spcPct val="100000"/>
              </a:lnSpc>
              <a:spcBef>
                <a:spcPts val="835"/>
              </a:spcBef>
            </a:pPr>
            <a:r>
              <a:rPr dirty="0" sz="1950" spc="-180" b="1">
                <a:solidFill>
                  <a:srgbClr val="FFFFFF"/>
                </a:solidFill>
                <a:latin typeface="Arial"/>
                <a:cs typeface="Arial"/>
              </a:rPr>
              <a:t>Cate</a:t>
            </a:r>
            <a:endParaRPr sz="1950">
              <a:latin typeface="Arial"/>
              <a:cs typeface="Arial"/>
            </a:endParaRPr>
          </a:p>
          <a:p>
            <a:pPr marL="501015">
              <a:lnSpc>
                <a:spcPct val="100000"/>
              </a:lnSpc>
              <a:spcBef>
                <a:spcPts val="740"/>
              </a:spcBef>
            </a:pPr>
            <a:r>
              <a:rPr dirty="0" sz="1950" spc="50">
                <a:latin typeface="Arial"/>
                <a:cs typeface="Arial"/>
              </a:rPr>
              <a:t>Urban</a:t>
            </a:r>
            <a:r>
              <a:rPr dirty="0" sz="1950" spc="-90">
                <a:latin typeface="Arial"/>
                <a:cs typeface="Arial"/>
              </a:rPr>
              <a:t> </a:t>
            </a:r>
            <a:r>
              <a:rPr dirty="0" sz="1950" spc="15">
                <a:latin typeface="Arial"/>
                <a:cs typeface="Arial"/>
              </a:rPr>
              <a:t>3</a:t>
            </a:r>
            <a:endParaRPr sz="1950">
              <a:latin typeface="Arial"/>
              <a:cs typeface="Arial"/>
            </a:endParaRPr>
          </a:p>
          <a:p>
            <a:pPr algn="ctr" marL="12700" marR="5080">
              <a:lnSpc>
                <a:spcPct val="102200"/>
              </a:lnSpc>
              <a:spcBef>
                <a:spcPts val="1340"/>
              </a:spcBef>
            </a:pPr>
            <a:r>
              <a:rPr dirty="0" sz="1950" spc="-10">
                <a:latin typeface="Arial"/>
                <a:cs typeface="Arial"/>
              </a:rPr>
              <a:t>Economic</a:t>
            </a:r>
            <a:r>
              <a:rPr dirty="0" sz="1950" spc="-60">
                <a:latin typeface="Arial"/>
                <a:cs typeface="Arial"/>
              </a:rPr>
              <a:t> </a:t>
            </a:r>
            <a:r>
              <a:rPr dirty="0" sz="1950">
                <a:latin typeface="Arial"/>
                <a:cs typeface="Arial"/>
              </a:rPr>
              <a:t>Impact </a:t>
            </a:r>
            <a:r>
              <a:rPr dirty="0" sz="1950">
                <a:latin typeface="Arial"/>
                <a:cs typeface="Arial"/>
              </a:rPr>
              <a:t> </a:t>
            </a:r>
            <a:r>
              <a:rPr dirty="0" sz="1950" spc="-50">
                <a:latin typeface="Arial"/>
                <a:cs typeface="Arial"/>
              </a:rPr>
              <a:t>Analysis</a:t>
            </a:r>
            <a:endParaRPr sz="19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086724" y="7856978"/>
            <a:ext cx="3215005" cy="1543050"/>
          </a:xfrm>
          <a:prstGeom prst="rect">
            <a:avLst/>
          </a:prstGeom>
        </p:spPr>
        <p:txBody>
          <a:bodyPr wrap="square" lIns="0" tIns="83185" rIns="0" bIns="0" rtlCol="0" vert="horz">
            <a:spAutoFit/>
          </a:bodyPr>
          <a:lstStyle/>
          <a:p>
            <a:pPr marL="414020">
              <a:lnSpc>
                <a:spcPct val="100000"/>
              </a:lnSpc>
              <a:spcBef>
                <a:spcPts val="655"/>
              </a:spcBef>
            </a:pPr>
            <a:r>
              <a:rPr dirty="0" sz="1950" spc="-114" b="1">
                <a:solidFill>
                  <a:srgbClr val="FFFFFF"/>
                </a:solidFill>
                <a:latin typeface="Arial"/>
                <a:cs typeface="Arial"/>
              </a:rPr>
              <a:t>Meritxell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950" spc="50">
                <a:latin typeface="Arial"/>
                <a:cs typeface="Arial"/>
              </a:rPr>
              <a:t>Nelson\Nygaard</a:t>
            </a:r>
            <a:r>
              <a:rPr dirty="0" sz="1950" spc="-30">
                <a:latin typeface="Arial"/>
                <a:cs typeface="Arial"/>
              </a:rPr>
              <a:t> </a:t>
            </a:r>
            <a:r>
              <a:rPr dirty="0" sz="1950" spc="60">
                <a:latin typeface="Arial"/>
                <a:cs typeface="Arial"/>
              </a:rPr>
              <a:t>Consulting</a:t>
            </a:r>
            <a:endParaRPr sz="1950">
              <a:latin typeface="Arial"/>
              <a:cs typeface="Arial"/>
            </a:endParaRPr>
          </a:p>
          <a:p>
            <a:pPr algn="ctr" marL="559435" marR="551815">
              <a:lnSpc>
                <a:spcPct val="102200"/>
              </a:lnSpc>
              <a:spcBef>
                <a:spcPts val="1365"/>
              </a:spcBef>
            </a:pPr>
            <a:r>
              <a:rPr dirty="0" sz="1950" spc="-30">
                <a:latin typeface="Arial"/>
                <a:cs typeface="Arial"/>
              </a:rPr>
              <a:t>Transportation  </a:t>
            </a:r>
            <a:r>
              <a:rPr dirty="0" sz="1950" spc="-50">
                <a:latin typeface="Arial"/>
                <a:cs typeface="Arial"/>
              </a:rPr>
              <a:t>Analysis </a:t>
            </a:r>
            <a:r>
              <a:rPr dirty="0" sz="1950" spc="-95">
                <a:latin typeface="Arial"/>
                <a:cs typeface="Arial"/>
              </a:rPr>
              <a:t>&amp;</a:t>
            </a:r>
            <a:r>
              <a:rPr dirty="0" sz="1950" spc="15">
                <a:latin typeface="Arial"/>
                <a:cs typeface="Arial"/>
              </a:rPr>
              <a:t> </a:t>
            </a:r>
            <a:r>
              <a:rPr dirty="0" sz="1950" spc="-40">
                <a:latin typeface="Arial"/>
                <a:cs typeface="Arial"/>
              </a:rPr>
              <a:t>Planning</a:t>
            </a:r>
            <a:endParaRPr sz="19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828627" y="7844328"/>
            <a:ext cx="2613660" cy="1852930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marL="16510">
              <a:lnSpc>
                <a:spcPct val="100000"/>
              </a:lnSpc>
              <a:spcBef>
                <a:spcPts val="755"/>
              </a:spcBef>
            </a:pPr>
            <a:r>
              <a:rPr dirty="0" sz="1950" spc="-210" b="1">
                <a:solidFill>
                  <a:srgbClr val="FFFFFF"/>
                </a:solidFill>
                <a:latin typeface="Arial"/>
                <a:cs typeface="Arial"/>
              </a:rPr>
              <a:t>Georgio</a:t>
            </a:r>
            <a:endParaRPr sz="1950">
              <a:latin typeface="Arial"/>
              <a:cs typeface="Arial"/>
            </a:endParaRPr>
          </a:p>
          <a:p>
            <a:pPr marL="442595">
              <a:lnSpc>
                <a:spcPct val="100000"/>
              </a:lnSpc>
              <a:spcBef>
                <a:spcPts val="660"/>
              </a:spcBef>
            </a:pPr>
            <a:r>
              <a:rPr dirty="0" sz="1950" spc="-10">
                <a:latin typeface="Arial"/>
                <a:cs typeface="Arial"/>
              </a:rPr>
              <a:t>GIT</a:t>
            </a:r>
            <a:r>
              <a:rPr dirty="0" sz="1950" spc="-85">
                <a:latin typeface="Arial"/>
                <a:cs typeface="Arial"/>
              </a:rPr>
              <a:t> </a:t>
            </a:r>
            <a:r>
              <a:rPr dirty="0" sz="1950" spc="60">
                <a:latin typeface="Arial"/>
                <a:cs typeface="Arial"/>
              </a:rPr>
              <a:t>Consulting</a:t>
            </a:r>
            <a:endParaRPr sz="1950">
              <a:latin typeface="Arial"/>
              <a:cs typeface="Arial"/>
            </a:endParaRPr>
          </a:p>
          <a:p>
            <a:pPr algn="ctr" marL="12700" marR="5080">
              <a:lnSpc>
                <a:spcPct val="102200"/>
              </a:lnSpc>
              <a:spcBef>
                <a:spcPts val="1215"/>
              </a:spcBef>
            </a:pPr>
            <a:r>
              <a:rPr dirty="0" sz="1950" spc="-40">
                <a:latin typeface="Arial"/>
                <a:cs typeface="Arial"/>
              </a:rPr>
              <a:t>Environmental  </a:t>
            </a:r>
            <a:r>
              <a:rPr dirty="0" sz="1950" spc="-25">
                <a:latin typeface="Arial"/>
                <a:cs typeface="Arial"/>
              </a:rPr>
              <a:t>Infrastructure </a:t>
            </a:r>
            <a:r>
              <a:rPr dirty="0" sz="1950" spc="-50">
                <a:latin typeface="Arial"/>
                <a:cs typeface="Arial"/>
              </a:rPr>
              <a:t>Analysis </a:t>
            </a:r>
            <a:r>
              <a:rPr dirty="0" sz="1950" spc="-95">
                <a:latin typeface="Arial"/>
                <a:cs typeface="Arial"/>
              </a:rPr>
              <a:t>&amp;  </a:t>
            </a:r>
            <a:r>
              <a:rPr dirty="0" sz="1950" spc="-60">
                <a:latin typeface="Arial"/>
                <a:cs typeface="Arial"/>
              </a:rPr>
              <a:t>Civil</a:t>
            </a:r>
            <a:r>
              <a:rPr dirty="0" sz="1950" spc="-10">
                <a:latin typeface="Arial"/>
                <a:cs typeface="Arial"/>
              </a:rPr>
              <a:t> </a:t>
            </a:r>
            <a:r>
              <a:rPr dirty="0" sz="1950" spc="-40">
                <a:latin typeface="Arial"/>
                <a:cs typeface="Arial"/>
              </a:rPr>
              <a:t>Engineering</a:t>
            </a:r>
            <a:endParaRPr sz="19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428413" y="7807993"/>
            <a:ext cx="2330450" cy="128905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237490">
              <a:lnSpc>
                <a:spcPct val="100000"/>
              </a:lnSpc>
              <a:spcBef>
                <a:spcPts val="865"/>
              </a:spcBef>
            </a:pPr>
            <a:r>
              <a:rPr dirty="0" sz="1950" spc="-120" b="1">
                <a:solidFill>
                  <a:srgbClr val="FFFFFF"/>
                </a:solidFill>
                <a:latin typeface="Arial"/>
                <a:cs typeface="Arial"/>
              </a:rPr>
              <a:t>Jeff</a:t>
            </a:r>
            <a:endParaRPr sz="1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dirty="0" sz="1950" spc="65">
                <a:latin typeface="Arial"/>
                <a:cs typeface="Arial"/>
              </a:rPr>
              <a:t>Speck </a:t>
            </a:r>
            <a:r>
              <a:rPr dirty="0" sz="1950" spc="-20">
                <a:latin typeface="Arial"/>
                <a:cs typeface="Arial"/>
              </a:rPr>
              <a:t>&amp;</a:t>
            </a:r>
            <a:r>
              <a:rPr dirty="0" sz="1950" spc="-110">
                <a:latin typeface="Arial"/>
                <a:cs typeface="Arial"/>
              </a:rPr>
              <a:t> </a:t>
            </a:r>
            <a:r>
              <a:rPr dirty="0" sz="1950" spc="55">
                <a:latin typeface="Arial"/>
                <a:cs typeface="Arial"/>
              </a:rPr>
              <a:t>Associates</a:t>
            </a:r>
            <a:endParaRPr sz="1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85"/>
              </a:spcBef>
            </a:pPr>
            <a:r>
              <a:rPr dirty="0" sz="1950" spc="-45">
                <a:latin typeface="Arial"/>
                <a:cs typeface="Arial"/>
              </a:rPr>
              <a:t>Walkability</a:t>
            </a:r>
            <a:r>
              <a:rPr dirty="0" sz="1950" spc="-10">
                <a:latin typeface="Arial"/>
                <a:cs typeface="Arial"/>
              </a:rPr>
              <a:t> </a:t>
            </a:r>
            <a:r>
              <a:rPr dirty="0" sz="1950" spc="-25">
                <a:latin typeface="Arial"/>
                <a:cs typeface="Arial"/>
              </a:rPr>
              <a:t>Advisor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33146" y="10008304"/>
            <a:ext cx="5227955" cy="654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100" spc="-130">
                <a:solidFill>
                  <a:srgbClr val="FFFFFF"/>
                </a:solidFill>
                <a:latin typeface="Arial"/>
                <a:cs typeface="Arial"/>
              </a:rPr>
              <a:t>Project </a:t>
            </a:r>
            <a:r>
              <a:rPr dirty="0" sz="4100" spc="-254">
                <a:solidFill>
                  <a:srgbClr val="FFFFFF"/>
                </a:solidFill>
                <a:latin typeface="Arial"/>
                <a:cs typeface="Arial"/>
              </a:rPr>
              <a:t>Tasks </a:t>
            </a:r>
            <a:r>
              <a:rPr dirty="0" sz="4100" spc="-22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41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100" spc="-200">
                <a:solidFill>
                  <a:srgbClr val="FFFFFF"/>
                </a:solidFill>
                <a:latin typeface="Arial"/>
                <a:cs typeface="Arial"/>
              </a:rPr>
              <a:t>Timeline</a:t>
            </a:r>
            <a:endParaRPr sz="4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42179" y="206904"/>
            <a:ext cx="16109315" cy="349250"/>
          </a:xfrm>
          <a:custGeom>
            <a:avLst/>
            <a:gdLst/>
            <a:ahLst/>
            <a:cxnLst/>
            <a:rect l="l" t="t" r="r" b="b"/>
            <a:pathLst>
              <a:path w="16109315" h="349250">
                <a:moveTo>
                  <a:pt x="0" y="348837"/>
                </a:moveTo>
                <a:lnTo>
                  <a:pt x="16109237" y="348837"/>
                </a:lnTo>
                <a:lnTo>
                  <a:pt x="16109237" y="0"/>
                </a:lnTo>
                <a:lnTo>
                  <a:pt x="0" y="0"/>
                </a:lnTo>
                <a:lnTo>
                  <a:pt x="0" y="348837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451416" y="206904"/>
            <a:ext cx="608965" cy="349250"/>
          </a:xfrm>
          <a:custGeom>
            <a:avLst/>
            <a:gdLst/>
            <a:ahLst/>
            <a:cxnLst/>
            <a:rect l="l" t="t" r="r" b="b"/>
            <a:pathLst>
              <a:path w="608965" h="349250">
                <a:moveTo>
                  <a:pt x="0" y="348837"/>
                </a:moveTo>
                <a:lnTo>
                  <a:pt x="608881" y="348837"/>
                </a:lnTo>
                <a:lnTo>
                  <a:pt x="608881" y="0"/>
                </a:lnTo>
                <a:lnTo>
                  <a:pt x="0" y="0"/>
                </a:lnTo>
                <a:lnTo>
                  <a:pt x="0" y="348837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060297" y="206904"/>
            <a:ext cx="608965" cy="349250"/>
          </a:xfrm>
          <a:custGeom>
            <a:avLst/>
            <a:gdLst/>
            <a:ahLst/>
            <a:cxnLst/>
            <a:rect l="l" t="t" r="r" b="b"/>
            <a:pathLst>
              <a:path w="608965" h="349250">
                <a:moveTo>
                  <a:pt x="0" y="348837"/>
                </a:moveTo>
                <a:lnTo>
                  <a:pt x="608881" y="348837"/>
                </a:lnTo>
                <a:lnTo>
                  <a:pt x="608881" y="0"/>
                </a:lnTo>
                <a:lnTo>
                  <a:pt x="0" y="0"/>
                </a:lnTo>
                <a:lnTo>
                  <a:pt x="0" y="348837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42179" y="663560"/>
            <a:ext cx="654050" cy="260350"/>
          </a:xfrm>
          <a:custGeom>
            <a:avLst/>
            <a:gdLst/>
            <a:ahLst/>
            <a:cxnLst/>
            <a:rect l="l" t="t" r="r" b="b"/>
            <a:pathLst>
              <a:path w="654050" h="260350">
                <a:moveTo>
                  <a:pt x="0" y="260044"/>
                </a:moveTo>
                <a:lnTo>
                  <a:pt x="653938" y="260044"/>
                </a:lnTo>
                <a:lnTo>
                  <a:pt x="653938" y="0"/>
                </a:lnTo>
                <a:lnTo>
                  <a:pt x="0" y="0"/>
                </a:lnTo>
                <a:lnTo>
                  <a:pt x="0" y="260044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96117" y="663560"/>
            <a:ext cx="3168650" cy="260350"/>
          </a:xfrm>
          <a:custGeom>
            <a:avLst/>
            <a:gdLst/>
            <a:ahLst/>
            <a:cxnLst/>
            <a:rect l="l" t="t" r="r" b="b"/>
            <a:pathLst>
              <a:path w="3168650" h="260350">
                <a:moveTo>
                  <a:pt x="0" y="260044"/>
                </a:moveTo>
                <a:lnTo>
                  <a:pt x="3168165" y="260044"/>
                </a:lnTo>
                <a:lnTo>
                  <a:pt x="3168165" y="0"/>
                </a:lnTo>
                <a:lnTo>
                  <a:pt x="0" y="0"/>
                </a:lnTo>
                <a:lnTo>
                  <a:pt x="0" y="260044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42179" y="3293826"/>
            <a:ext cx="654050" cy="260350"/>
          </a:xfrm>
          <a:custGeom>
            <a:avLst/>
            <a:gdLst/>
            <a:ahLst/>
            <a:cxnLst/>
            <a:rect l="l" t="t" r="r" b="b"/>
            <a:pathLst>
              <a:path w="654050" h="260350">
                <a:moveTo>
                  <a:pt x="0" y="260044"/>
                </a:moveTo>
                <a:lnTo>
                  <a:pt x="653938" y="260044"/>
                </a:lnTo>
                <a:lnTo>
                  <a:pt x="653938" y="0"/>
                </a:lnTo>
                <a:lnTo>
                  <a:pt x="0" y="0"/>
                </a:lnTo>
                <a:lnTo>
                  <a:pt x="0" y="260044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96117" y="3293826"/>
            <a:ext cx="3168650" cy="260350"/>
          </a:xfrm>
          <a:custGeom>
            <a:avLst/>
            <a:gdLst/>
            <a:ahLst/>
            <a:cxnLst/>
            <a:rect l="l" t="t" r="r" b="b"/>
            <a:pathLst>
              <a:path w="3168650" h="260350">
                <a:moveTo>
                  <a:pt x="0" y="260044"/>
                </a:moveTo>
                <a:lnTo>
                  <a:pt x="3168165" y="260044"/>
                </a:lnTo>
                <a:lnTo>
                  <a:pt x="3168165" y="0"/>
                </a:lnTo>
                <a:lnTo>
                  <a:pt x="0" y="0"/>
                </a:lnTo>
                <a:lnTo>
                  <a:pt x="0" y="260044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42179" y="6301473"/>
            <a:ext cx="654050" cy="260350"/>
          </a:xfrm>
          <a:custGeom>
            <a:avLst/>
            <a:gdLst/>
            <a:ahLst/>
            <a:cxnLst/>
            <a:rect l="l" t="t" r="r" b="b"/>
            <a:pathLst>
              <a:path w="654050" h="260350">
                <a:moveTo>
                  <a:pt x="0" y="260044"/>
                </a:moveTo>
                <a:lnTo>
                  <a:pt x="653938" y="260044"/>
                </a:lnTo>
                <a:lnTo>
                  <a:pt x="653938" y="0"/>
                </a:lnTo>
                <a:lnTo>
                  <a:pt x="0" y="0"/>
                </a:lnTo>
                <a:lnTo>
                  <a:pt x="0" y="260044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996117" y="6301473"/>
            <a:ext cx="3168650" cy="260350"/>
          </a:xfrm>
          <a:custGeom>
            <a:avLst/>
            <a:gdLst/>
            <a:ahLst/>
            <a:cxnLst/>
            <a:rect l="l" t="t" r="r" b="b"/>
            <a:pathLst>
              <a:path w="3168650" h="260350">
                <a:moveTo>
                  <a:pt x="0" y="260044"/>
                </a:moveTo>
                <a:lnTo>
                  <a:pt x="3168165" y="260044"/>
                </a:lnTo>
                <a:lnTo>
                  <a:pt x="3168165" y="0"/>
                </a:lnTo>
                <a:lnTo>
                  <a:pt x="0" y="0"/>
                </a:lnTo>
                <a:lnTo>
                  <a:pt x="0" y="260044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273692" y="8932042"/>
            <a:ext cx="1217930" cy="266700"/>
          </a:xfrm>
          <a:custGeom>
            <a:avLst/>
            <a:gdLst/>
            <a:ahLst/>
            <a:cxnLst/>
            <a:rect l="l" t="t" r="r" b="b"/>
            <a:pathLst>
              <a:path w="1217929" h="266700">
                <a:moveTo>
                  <a:pt x="0" y="266389"/>
                </a:moveTo>
                <a:lnTo>
                  <a:pt x="1217774" y="266389"/>
                </a:lnTo>
                <a:lnTo>
                  <a:pt x="1217774" y="0"/>
                </a:lnTo>
                <a:lnTo>
                  <a:pt x="0" y="0"/>
                </a:lnTo>
                <a:lnTo>
                  <a:pt x="0" y="266389"/>
                </a:lnTo>
                <a:close/>
              </a:path>
            </a:pathLst>
          </a:custGeom>
          <a:solidFill>
            <a:srgbClr val="79AE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927016" y="8932042"/>
            <a:ext cx="1217930" cy="266700"/>
          </a:xfrm>
          <a:custGeom>
            <a:avLst/>
            <a:gdLst/>
            <a:ahLst/>
            <a:cxnLst/>
            <a:rect l="l" t="t" r="r" b="b"/>
            <a:pathLst>
              <a:path w="1217929" h="266700">
                <a:moveTo>
                  <a:pt x="0" y="266389"/>
                </a:moveTo>
                <a:lnTo>
                  <a:pt x="1217774" y="266389"/>
                </a:lnTo>
                <a:lnTo>
                  <a:pt x="1217774" y="0"/>
                </a:lnTo>
                <a:lnTo>
                  <a:pt x="0" y="0"/>
                </a:lnTo>
                <a:lnTo>
                  <a:pt x="0" y="266389"/>
                </a:lnTo>
                <a:close/>
              </a:path>
            </a:pathLst>
          </a:custGeom>
          <a:solidFill>
            <a:srgbClr val="FFE0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580329" y="8932042"/>
            <a:ext cx="1217930" cy="266700"/>
          </a:xfrm>
          <a:custGeom>
            <a:avLst/>
            <a:gdLst/>
            <a:ahLst/>
            <a:cxnLst/>
            <a:rect l="l" t="t" r="r" b="b"/>
            <a:pathLst>
              <a:path w="1217930" h="266700">
                <a:moveTo>
                  <a:pt x="0" y="266389"/>
                </a:moveTo>
                <a:lnTo>
                  <a:pt x="1217774" y="266389"/>
                </a:lnTo>
                <a:lnTo>
                  <a:pt x="1217774" y="0"/>
                </a:lnTo>
                <a:lnTo>
                  <a:pt x="0" y="0"/>
                </a:lnTo>
                <a:lnTo>
                  <a:pt x="0" y="266389"/>
                </a:lnTo>
                <a:close/>
              </a:path>
            </a:pathLst>
          </a:custGeom>
          <a:solidFill>
            <a:srgbClr val="D17F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42175" y="198968"/>
            <a:ext cx="0" cy="365125"/>
          </a:xfrm>
          <a:custGeom>
            <a:avLst/>
            <a:gdLst/>
            <a:ahLst/>
            <a:cxnLst/>
            <a:rect l="l" t="t" r="r" b="b"/>
            <a:pathLst>
              <a:path w="0" h="365125">
                <a:moveTo>
                  <a:pt x="0" y="0"/>
                </a:moveTo>
                <a:lnTo>
                  <a:pt x="0" y="365125"/>
                </a:lnTo>
              </a:path>
            </a:pathLst>
          </a:custGeom>
          <a:ln w="9513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342175" y="655633"/>
            <a:ext cx="0" cy="276225"/>
          </a:xfrm>
          <a:custGeom>
            <a:avLst/>
            <a:gdLst/>
            <a:ahLst/>
            <a:cxnLst/>
            <a:rect l="l" t="t" r="r" b="b"/>
            <a:pathLst>
              <a:path w="0" h="276225">
                <a:moveTo>
                  <a:pt x="0" y="0"/>
                </a:moveTo>
                <a:lnTo>
                  <a:pt x="0" y="27622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42175" y="1026673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42175" y="1404056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42175" y="1781439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342175" y="2158821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42175" y="2536204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42175" y="2913587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42175" y="3285895"/>
            <a:ext cx="0" cy="276225"/>
          </a:xfrm>
          <a:custGeom>
            <a:avLst/>
            <a:gdLst/>
            <a:ahLst/>
            <a:cxnLst/>
            <a:rect l="l" t="t" r="r" b="b"/>
            <a:pathLst>
              <a:path w="0" h="276225">
                <a:moveTo>
                  <a:pt x="0" y="0"/>
                </a:moveTo>
                <a:lnTo>
                  <a:pt x="0" y="27622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42175" y="3656935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42175" y="4034318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42175" y="4411701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342175" y="4789084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42175" y="5166466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42175" y="5543849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42175" y="5921231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42175" y="6293540"/>
            <a:ext cx="0" cy="276225"/>
          </a:xfrm>
          <a:custGeom>
            <a:avLst/>
            <a:gdLst/>
            <a:ahLst/>
            <a:cxnLst/>
            <a:rect l="l" t="t" r="r" b="b"/>
            <a:pathLst>
              <a:path w="0" h="276225">
                <a:moveTo>
                  <a:pt x="0" y="0"/>
                </a:moveTo>
                <a:lnTo>
                  <a:pt x="0" y="27622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342175" y="6664580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342175" y="7041963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342175" y="7419346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342175" y="7796728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342175" y="8174111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342175" y="8551494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996114" y="655633"/>
            <a:ext cx="0" cy="276225"/>
          </a:xfrm>
          <a:custGeom>
            <a:avLst/>
            <a:gdLst/>
            <a:ahLst/>
            <a:cxnLst/>
            <a:rect l="l" t="t" r="r" b="b"/>
            <a:pathLst>
              <a:path w="0" h="276225">
                <a:moveTo>
                  <a:pt x="0" y="0"/>
                </a:moveTo>
                <a:lnTo>
                  <a:pt x="0" y="27622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996114" y="1026673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996114" y="1404056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996114" y="1781439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996114" y="2158821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996114" y="2536204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996114" y="2913587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996114" y="3285895"/>
            <a:ext cx="0" cy="276225"/>
          </a:xfrm>
          <a:custGeom>
            <a:avLst/>
            <a:gdLst/>
            <a:ahLst/>
            <a:cxnLst/>
            <a:rect l="l" t="t" r="r" b="b"/>
            <a:pathLst>
              <a:path w="0" h="276225">
                <a:moveTo>
                  <a:pt x="0" y="0"/>
                </a:moveTo>
                <a:lnTo>
                  <a:pt x="0" y="27622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996114" y="3656935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996114" y="4034318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996114" y="4411701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996114" y="4789084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996114" y="5166466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996114" y="5543849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996114" y="5921231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996114" y="6293540"/>
            <a:ext cx="0" cy="276225"/>
          </a:xfrm>
          <a:custGeom>
            <a:avLst/>
            <a:gdLst/>
            <a:ahLst/>
            <a:cxnLst/>
            <a:rect l="l" t="t" r="r" b="b"/>
            <a:pathLst>
              <a:path w="0" h="276225">
                <a:moveTo>
                  <a:pt x="0" y="0"/>
                </a:moveTo>
                <a:lnTo>
                  <a:pt x="0" y="27622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996114" y="6664580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996114" y="7041963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996114" y="7419346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996114" y="7796728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996114" y="8174111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996114" y="8551494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164287" y="655633"/>
            <a:ext cx="0" cy="276225"/>
          </a:xfrm>
          <a:custGeom>
            <a:avLst/>
            <a:gdLst/>
            <a:ahLst/>
            <a:cxnLst/>
            <a:rect l="l" t="t" r="r" b="b"/>
            <a:pathLst>
              <a:path w="0" h="276225">
                <a:moveTo>
                  <a:pt x="0" y="0"/>
                </a:moveTo>
                <a:lnTo>
                  <a:pt x="0" y="27622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5164287" y="1026673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164287" y="1404056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164287" y="1781439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164287" y="2158821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5164287" y="2536204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164287" y="2913587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164287" y="3285895"/>
            <a:ext cx="0" cy="276225"/>
          </a:xfrm>
          <a:custGeom>
            <a:avLst/>
            <a:gdLst/>
            <a:ahLst/>
            <a:cxnLst/>
            <a:rect l="l" t="t" r="r" b="b"/>
            <a:pathLst>
              <a:path w="0" h="276225">
                <a:moveTo>
                  <a:pt x="0" y="0"/>
                </a:moveTo>
                <a:lnTo>
                  <a:pt x="0" y="27622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5164287" y="3656935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5164287" y="4034318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5164287" y="4411701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5164287" y="4789084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5164287" y="5166466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5164287" y="5543849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5164287" y="5921231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5164287" y="6293540"/>
            <a:ext cx="0" cy="276225"/>
          </a:xfrm>
          <a:custGeom>
            <a:avLst/>
            <a:gdLst/>
            <a:ahLst/>
            <a:cxnLst/>
            <a:rect l="l" t="t" r="r" b="b"/>
            <a:pathLst>
              <a:path w="0" h="276225">
                <a:moveTo>
                  <a:pt x="0" y="0"/>
                </a:moveTo>
                <a:lnTo>
                  <a:pt x="0" y="27622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5164287" y="6664580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5164287" y="7041963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5164287" y="7419346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5164287" y="7796728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5164287" y="8174111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5164287" y="8551494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5273696" y="8924119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126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6491469" y="8924119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126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8927014" y="8924119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126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0144787" y="8924119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126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2580332" y="8924119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126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3798105" y="8924119"/>
            <a:ext cx="0" cy="282575"/>
          </a:xfrm>
          <a:custGeom>
            <a:avLst/>
            <a:gdLst/>
            <a:ahLst/>
            <a:cxnLst/>
            <a:rect l="l" t="t" r="r" b="b"/>
            <a:pathLst>
              <a:path w="0" h="282575">
                <a:moveTo>
                  <a:pt x="0" y="0"/>
                </a:moveTo>
                <a:lnTo>
                  <a:pt x="0" y="282575"/>
                </a:lnTo>
              </a:path>
            </a:pathLst>
          </a:custGeom>
          <a:ln w="126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7451418" y="198968"/>
            <a:ext cx="0" cy="365125"/>
          </a:xfrm>
          <a:custGeom>
            <a:avLst/>
            <a:gdLst/>
            <a:ahLst/>
            <a:cxnLst/>
            <a:rect l="l" t="t" r="r" b="b"/>
            <a:pathLst>
              <a:path w="0" h="365125">
                <a:moveTo>
                  <a:pt x="0" y="0"/>
                </a:moveTo>
                <a:lnTo>
                  <a:pt x="0" y="365125"/>
                </a:lnTo>
              </a:path>
            </a:pathLst>
          </a:custGeom>
          <a:ln w="9513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8060305" y="198968"/>
            <a:ext cx="0" cy="365125"/>
          </a:xfrm>
          <a:custGeom>
            <a:avLst/>
            <a:gdLst/>
            <a:ahLst/>
            <a:cxnLst/>
            <a:rect l="l" t="t" r="r" b="b"/>
            <a:pathLst>
              <a:path w="0" h="365125">
                <a:moveTo>
                  <a:pt x="0" y="0"/>
                </a:moveTo>
                <a:lnTo>
                  <a:pt x="0" y="365125"/>
                </a:lnTo>
              </a:path>
            </a:pathLst>
          </a:custGeom>
          <a:ln w="9513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8669190" y="198968"/>
            <a:ext cx="0" cy="365125"/>
          </a:xfrm>
          <a:custGeom>
            <a:avLst/>
            <a:gdLst/>
            <a:ahLst/>
            <a:cxnLst/>
            <a:rect l="l" t="t" r="r" b="b"/>
            <a:pathLst>
              <a:path w="0" h="365125">
                <a:moveTo>
                  <a:pt x="0" y="0"/>
                </a:moveTo>
                <a:lnTo>
                  <a:pt x="0" y="365125"/>
                </a:lnTo>
              </a:path>
            </a:pathLst>
          </a:custGeom>
          <a:ln w="9513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334247" y="206897"/>
            <a:ext cx="17343120" cy="0"/>
          </a:xfrm>
          <a:custGeom>
            <a:avLst/>
            <a:gdLst/>
            <a:ahLst/>
            <a:cxnLst/>
            <a:rect l="l" t="t" r="r" b="b"/>
            <a:pathLst>
              <a:path w="17343120" h="0">
                <a:moveTo>
                  <a:pt x="0" y="0"/>
                </a:moveTo>
                <a:lnTo>
                  <a:pt x="17363198" y="0"/>
                </a:lnTo>
              </a:path>
            </a:pathLst>
          </a:custGeom>
          <a:ln w="6342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334247" y="555738"/>
            <a:ext cx="17343120" cy="0"/>
          </a:xfrm>
          <a:custGeom>
            <a:avLst/>
            <a:gdLst/>
            <a:ahLst/>
            <a:cxnLst/>
            <a:rect l="l" t="t" r="r" b="b"/>
            <a:pathLst>
              <a:path w="17343120" h="0">
                <a:moveTo>
                  <a:pt x="0" y="0"/>
                </a:moveTo>
                <a:lnTo>
                  <a:pt x="17363198" y="0"/>
                </a:lnTo>
              </a:path>
            </a:pathLst>
          </a:custGeom>
          <a:ln w="6342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334247" y="663561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334247" y="923606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95" name="object 95"/>
          <p:cNvGraphicFramePr>
            <a:graphicFrameLocks noGrp="1"/>
          </p:cNvGraphicFramePr>
          <p:nvPr/>
        </p:nvGraphicFramePr>
        <p:xfrm>
          <a:off x="5270525" y="660390"/>
          <a:ext cx="13405485" cy="266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930"/>
                <a:gridCol w="1217930"/>
                <a:gridCol w="1217930"/>
                <a:gridCol w="1217929"/>
                <a:gridCol w="1217929"/>
                <a:gridCol w="1217929"/>
                <a:gridCol w="1217929"/>
                <a:gridCol w="1217929"/>
                <a:gridCol w="1217929"/>
                <a:gridCol w="1217929"/>
                <a:gridCol w="1217929"/>
              </a:tblGrid>
              <a:tr h="2600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April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May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June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July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August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September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38290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October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31623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November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31623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December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38290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January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35496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February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96" name="object 96"/>
          <p:cNvSpPr/>
          <p:nvPr/>
        </p:nvSpPr>
        <p:spPr>
          <a:xfrm>
            <a:off x="1334247" y="1034601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334247" y="1300989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334247" y="1411984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334247" y="1678372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00" name="object 100"/>
          <p:cNvGraphicFramePr>
            <a:graphicFrameLocks noGrp="1"/>
          </p:cNvGraphicFramePr>
          <p:nvPr/>
        </p:nvGraphicFramePr>
        <p:xfrm>
          <a:off x="5270525" y="1405642"/>
          <a:ext cx="13405485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930"/>
                <a:gridCol w="3653790"/>
                <a:gridCol w="1217929"/>
                <a:gridCol w="1217929"/>
                <a:gridCol w="1217929"/>
                <a:gridCol w="1217929"/>
                <a:gridCol w="1217929"/>
                <a:gridCol w="1217929"/>
                <a:gridCol w="1217929"/>
              </a:tblGrid>
              <a:tr h="266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EAEAE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EAEAEA"/>
                      </a:solidFill>
                      <a:prstDash val="solid"/>
                    </a:lnT>
                    <a:lnB w="6350">
                      <a:solidFill>
                        <a:srgbClr val="EAEA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0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1" name="object 101"/>
          <p:cNvSpPr/>
          <p:nvPr/>
        </p:nvSpPr>
        <p:spPr>
          <a:xfrm>
            <a:off x="1334247" y="1789367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334247" y="2055755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03" name="object 103"/>
          <p:cNvGraphicFramePr>
            <a:graphicFrameLocks noGrp="1"/>
          </p:cNvGraphicFramePr>
          <p:nvPr/>
        </p:nvGraphicFramePr>
        <p:xfrm>
          <a:off x="5270525" y="1783024"/>
          <a:ext cx="13405485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930"/>
                <a:gridCol w="3653790"/>
                <a:gridCol w="1217929"/>
                <a:gridCol w="1217929"/>
                <a:gridCol w="1217929"/>
                <a:gridCol w="1217929"/>
                <a:gridCol w="1217929"/>
                <a:gridCol w="1217929"/>
                <a:gridCol w="1217929"/>
              </a:tblGrid>
              <a:tr h="266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EAEAE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EAEAEA"/>
                      </a:solidFill>
                      <a:prstDash val="solid"/>
                    </a:lnT>
                    <a:lnB w="6350">
                      <a:solidFill>
                        <a:srgbClr val="EAEA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0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4" name="object 104"/>
          <p:cNvSpPr/>
          <p:nvPr/>
        </p:nvSpPr>
        <p:spPr>
          <a:xfrm>
            <a:off x="1334247" y="2166749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334247" y="2433137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06" name="object 106"/>
          <p:cNvGraphicFramePr>
            <a:graphicFrameLocks noGrp="1"/>
          </p:cNvGraphicFramePr>
          <p:nvPr/>
        </p:nvGraphicFramePr>
        <p:xfrm>
          <a:off x="5270525" y="2160407"/>
          <a:ext cx="13405485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930"/>
                <a:gridCol w="2435860"/>
                <a:gridCol w="1217929"/>
                <a:gridCol w="1217929"/>
                <a:gridCol w="1217929"/>
                <a:gridCol w="1217929"/>
                <a:gridCol w="1217929"/>
                <a:gridCol w="1217929"/>
                <a:gridCol w="1217929"/>
                <a:gridCol w="1217929"/>
              </a:tblGrid>
              <a:tr h="266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EAEAE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EAEAEA"/>
                      </a:solidFill>
                      <a:prstDash val="solid"/>
                    </a:lnT>
                    <a:lnB w="6350">
                      <a:solidFill>
                        <a:srgbClr val="EAEA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0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7" name="object 107"/>
          <p:cNvSpPr/>
          <p:nvPr/>
        </p:nvSpPr>
        <p:spPr>
          <a:xfrm>
            <a:off x="1334247" y="2544132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334247" y="2810520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09" name="object 109"/>
          <p:cNvGraphicFramePr>
            <a:graphicFrameLocks noGrp="1"/>
          </p:cNvGraphicFramePr>
          <p:nvPr/>
        </p:nvGraphicFramePr>
        <p:xfrm>
          <a:off x="5270525" y="2537790"/>
          <a:ext cx="13405485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930"/>
                <a:gridCol w="1217930"/>
                <a:gridCol w="1217930"/>
                <a:gridCol w="1217929"/>
                <a:gridCol w="1217929"/>
                <a:gridCol w="1217929"/>
                <a:gridCol w="1217929"/>
                <a:gridCol w="1217929"/>
                <a:gridCol w="1217929"/>
                <a:gridCol w="1217929"/>
                <a:gridCol w="1217929"/>
              </a:tblGrid>
              <a:tr h="266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EAEAEA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EAEAE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EAEAEA"/>
                      </a:solidFill>
                      <a:prstDash val="solid"/>
                    </a:lnT>
                    <a:lnB w="6350">
                      <a:solidFill>
                        <a:srgbClr val="EAEA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0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0" name="object 110"/>
          <p:cNvSpPr/>
          <p:nvPr/>
        </p:nvSpPr>
        <p:spPr>
          <a:xfrm>
            <a:off x="1334247" y="2921515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334247" y="3187903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12" name="object 112"/>
          <p:cNvGraphicFramePr>
            <a:graphicFrameLocks noGrp="1"/>
          </p:cNvGraphicFramePr>
          <p:nvPr/>
        </p:nvGraphicFramePr>
        <p:xfrm>
          <a:off x="5270525" y="2915172"/>
          <a:ext cx="13405485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930"/>
                <a:gridCol w="1217930"/>
                <a:gridCol w="1217930"/>
                <a:gridCol w="1217929"/>
                <a:gridCol w="1217929"/>
                <a:gridCol w="1217929"/>
                <a:gridCol w="1217929"/>
                <a:gridCol w="1217929"/>
                <a:gridCol w="1217929"/>
                <a:gridCol w="1217929"/>
                <a:gridCol w="1217929"/>
              </a:tblGrid>
              <a:tr h="266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EAEAEA"/>
                      </a:solidFill>
                      <a:prstDash val="solid"/>
                    </a:lnT>
                    <a:lnB w="6350">
                      <a:solidFill>
                        <a:srgbClr val="EAEA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EAEAEA"/>
                      </a:solidFill>
                      <a:prstDash val="solid"/>
                    </a:lnT>
                    <a:lnB w="6350">
                      <a:solidFill>
                        <a:srgbClr val="EAEA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EAEAEA"/>
                      </a:solidFill>
                      <a:prstDash val="solid"/>
                    </a:lnR>
                    <a:lnT w="6350">
                      <a:solidFill>
                        <a:srgbClr val="EAEAEA"/>
                      </a:solidFill>
                      <a:prstDash val="solid"/>
                    </a:lnT>
                    <a:lnB w="6350">
                      <a:solidFill>
                        <a:srgbClr val="EAEA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EAEAE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EAEAEA"/>
                      </a:solidFill>
                      <a:prstDash val="solid"/>
                    </a:lnT>
                    <a:lnB w="6350">
                      <a:solidFill>
                        <a:srgbClr val="EAEA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7F1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3" name="object 113"/>
          <p:cNvSpPr/>
          <p:nvPr/>
        </p:nvSpPr>
        <p:spPr>
          <a:xfrm>
            <a:off x="1334247" y="3293824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334247" y="3553869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15" name="object 115"/>
          <p:cNvGraphicFramePr>
            <a:graphicFrameLocks noGrp="1"/>
          </p:cNvGraphicFramePr>
          <p:nvPr/>
        </p:nvGraphicFramePr>
        <p:xfrm>
          <a:off x="5270525" y="3290652"/>
          <a:ext cx="13405485" cy="266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930"/>
                <a:gridCol w="1217930"/>
                <a:gridCol w="1217930"/>
                <a:gridCol w="1217929"/>
                <a:gridCol w="1217929"/>
                <a:gridCol w="1217929"/>
                <a:gridCol w="1217929"/>
                <a:gridCol w="1217929"/>
                <a:gridCol w="1217929"/>
                <a:gridCol w="1217929"/>
                <a:gridCol w="1217929"/>
              </a:tblGrid>
              <a:tr h="2600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April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May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June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July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August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September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38290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October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31623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November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31623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December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38290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January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35496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February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116" name="object 116"/>
          <p:cNvSpPr/>
          <p:nvPr/>
        </p:nvSpPr>
        <p:spPr>
          <a:xfrm>
            <a:off x="1334247" y="3664863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334247" y="3931251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334247" y="4042246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1334247" y="4308634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20" name="object 120"/>
          <p:cNvGraphicFramePr>
            <a:graphicFrameLocks noGrp="1"/>
          </p:cNvGraphicFramePr>
          <p:nvPr/>
        </p:nvGraphicFramePr>
        <p:xfrm>
          <a:off x="5270525" y="4035904"/>
          <a:ext cx="13405485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930"/>
                <a:gridCol w="1217930"/>
                <a:gridCol w="1217930"/>
                <a:gridCol w="1217929"/>
                <a:gridCol w="608964"/>
                <a:gridCol w="4262120"/>
                <a:gridCol w="1217929"/>
                <a:gridCol w="1217929"/>
                <a:gridCol w="1217930"/>
              </a:tblGrid>
              <a:tr h="266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C8C8C8"/>
                      </a:solidFill>
                      <a:prstDash val="solid"/>
                    </a:lnT>
                    <a:lnB w="6350">
                      <a:solidFill>
                        <a:srgbClr val="C8C8C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0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1" name="object 121"/>
          <p:cNvSpPr/>
          <p:nvPr/>
        </p:nvSpPr>
        <p:spPr>
          <a:xfrm>
            <a:off x="1334247" y="4419629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1334247" y="4686017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23" name="object 123"/>
          <p:cNvGraphicFramePr>
            <a:graphicFrameLocks noGrp="1"/>
          </p:cNvGraphicFramePr>
          <p:nvPr/>
        </p:nvGraphicFramePr>
        <p:xfrm>
          <a:off x="5270525" y="4413286"/>
          <a:ext cx="13405485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930"/>
                <a:gridCol w="1217930"/>
                <a:gridCol w="1217930"/>
                <a:gridCol w="1217929"/>
                <a:gridCol w="1217929"/>
                <a:gridCol w="3653154"/>
                <a:gridCol w="1217929"/>
                <a:gridCol w="1217929"/>
                <a:gridCol w="1217929"/>
              </a:tblGrid>
              <a:tr h="266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EAEAEA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EAEAE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EAEAEA"/>
                      </a:solidFill>
                      <a:prstDash val="solid"/>
                    </a:lnT>
                    <a:lnB w="6350">
                      <a:solidFill>
                        <a:srgbClr val="EAEA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0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4" name="object 124"/>
          <p:cNvSpPr/>
          <p:nvPr/>
        </p:nvSpPr>
        <p:spPr>
          <a:xfrm>
            <a:off x="1334247" y="4797012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1334247" y="5063399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26" name="object 126"/>
          <p:cNvGraphicFramePr>
            <a:graphicFrameLocks noGrp="1"/>
          </p:cNvGraphicFramePr>
          <p:nvPr/>
        </p:nvGraphicFramePr>
        <p:xfrm>
          <a:off x="5270525" y="4790669"/>
          <a:ext cx="13405485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930"/>
                <a:gridCol w="1217930"/>
                <a:gridCol w="1217930"/>
                <a:gridCol w="1217929"/>
                <a:gridCol w="1217929"/>
                <a:gridCol w="3653154"/>
                <a:gridCol w="1217929"/>
                <a:gridCol w="1217929"/>
                <a:gridCol w="1217929"/>
              </a:tblGrid>
              <a:tr h="266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EAEAEA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EAEAE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EAEAEA"/>
                      </a:solidFill>
                      <a:prstDash val="solid"/>
                    </a:lnT>
                    <a:lnB w="6350">
                      <a:solidFill>
                        <a:srgbClr val="EAEA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9AE3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7" name="object 127"/>
          <p:cNvSpPr/>
          <p:nvPr/>
        </p:nvSpPr>
        <p:spPr>
          <a:xfrm>
            <a:off x="1334247" y="5174394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1334247" y="5440782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29" name="object 129"/>
          <p:cNvGraphicFramePr>
            <a:graphicFrameLocks noGrp="1"/>
          </p:cNvGraphicFramePr>
          <p:nvPr/>
        </p:nvGraphicFramePr>
        <p:xfrm>
          <a:off x="5270525" y="5168052"/>
          <a:ext cx="13405485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930"/>
                <a:gridCol w="1217930"/>
                <a:gridCol w="1217930"/>
                <a:gridCol w="1217929"/>
                <a:gridCol w="1217929"/>
                <a:gridCol w="1217929"/>
                <a:gridCol w="1217929"/>
                <a:gridCol w="1217929"/>
                <a:gridCol w="1217929"/>
                <a:gridCol w="1217929"/>
                <a:gridCol w="1217929"/>
              </a:tblGrid>
              <a:tr h="266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0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0" name="object 130"/>
          <p:cNvSpPr/>
          <p:nvPr/>
        </p:nvSpPr>
        <p:spPr>
          <a:xfrm>
            <a:off x="1334247" y="5551777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334247" y="5818165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334247" y="5929160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1334247" y="6195547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34" name="object 134"/>
          <p:cNvGraphicFramePr>
            <a:graphicFrameLocks noGrp="1"/>
          </p:cNvGraphicFramePr>
          <p:nvPr/>
        </p:nvGraphicFramePr>
        <p:xfrm>
          <a:off x="5270525" y="5922817"/>
          <a:ext cx="13405485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930"/>
                <a:gridCol w="1217930"/>
                <a:gridCol w="1217930"/>
                <a:gridCol w="1217929"/>
                <a:gridCol w="1217929"/>
                <a:gridCol w="1217929"/>
                <a:gridCol w="1217929"/>
                <a:gridCol w="1217929"/>
                <a:gridCol w="1217929"/>
                <a:gridCol w="1217929"/>
                <a:gridCol w="1217929"/>
              </a:tblGrid>
              <a:tr h="266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7F1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5" name="object 135"/>
          <p:cNvSpPr/>
          <p:nvPr/>
        </p:nvSpPr>
        <p:spPr>
          <a:xfrm>
            <a:off x="1334247" y="6301468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1334247" y="6561514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37" name="object 137"/>
          <p:cNvGraphicFramePr>
            <a:graphicFrameLocks noGrp="1"/>
          </p:cNvGraphicFramePr>
          <p:nvPr/>
        </p:nvGraphicFramePr>
        <p:xfrm>
          <a:off x="5270525" y="6298297"/>
          <a:ext cx="13405485" cy="266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930"/>
                <a:gridCol w="1217930"/>
                <a:gridCol w="1217930"/>
                <a:gridCol w="1217929"/>
                <a:gridCol w="1217929"/>
                <a:gridCol w="1217929"/>
                <a:gridCol w="1217929"/>
                <a:gridCol w="1217929"/>
                <a:gridCol w="1217929"/>
                <a:gridCol w="1217929"/>
                <a:gridCol w="1217929"/>
              </a:tblGrid>
              <a:tr h="2600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April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May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June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July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August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September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38290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October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31623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November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31623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December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38290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January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35496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February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138" name="object 138"/>
          <p:cNvSpPr/>
          <p:nvPr/>
        </p:nvSpPr>
        <p:spPr>
          <a:xfrm>
            <a:off x="1334247" y="6672508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334247" y="6938896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40" name="object 140"/>
          <p:cNvGraphicFramePr>
            <a:graphicFrameLocks noGrp="1"/>
          </p:cNvGraphicFramePr>
          <p:nvPr/>
        </p:nvGraphicFramePr>
        <p:xfrm>
          <a:off x="5270525" y="6666165"/>
          <a:ext cx="13405485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930"/>
                <a:gridCol w="1217930"/>
                <a:gridCol w="1217930"/>
                <a:gridCol w="1217929"/>
                <a:gridCol w="1217929"/>
                <a:gridCol w="1217929"/>
                <a:gridCol w="1217929"/>
                <a:gridCol w="1217929"/>
                <a:gridCol w="1217929"/>
                <a:gridCol w="1217929"/>
                <a:gridCol w="1217929"/>
              </a:tblGrid>
              <a:tr h="266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0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41" name="object 141"/>
          <p:cNvSpPr/>
          <p:nvPr/>
        </p:nvSpPr>
        <p:spPr>
          <a:xfrm>
            <a:off x="1334247" y="7049891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1334247" y="7316279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43" name="object 143"/>
          <p:cNvGraphicFramePr>
            <a:graphicFrameLocks noGrp="1"/>
          </p:cNvGraphicFramePr>
          <p:nvPr/>
        </p:nvGraphicFramePr>
        <p:xfrm>
          <a:off x="5270525" y="7043549"/>
          <a:ext cx="13411835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930"/>
                <a:gridCol w="1217930"/>
                <a:gridCol w="1217930"/>
                <a:gridCol w="1217929"/>
                <a:gridCol w="1217929"/>
                <a:gridCol w="1217929"/>
                <a:gridCol w="1217929"/>
                <a:gridCol w="1217929"/>
                <a:gridCol w="3653789"/>
              </a:tblGrid>
              <a:tr h="266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061"/>
                    </a:solidFill>
                  </a:tcPr>
                </a:tc>
              </a:tr>
            </a:tbl>
          </a:graphicData>
        </a:graphic>
      </p:graphicFrame>
      <p:sp>
        <p:nvSpPr>
          <p:cNvPr id="144" name="object 144"/>
          <p:cNvSpPr/>
          <p:nvPr/>
        </p:nvSpPr>
        <p:spPr>
          <a:xfrm>
            <a:off x="1334247" y="7427274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1334247" y="7693662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46" name="object 146"/>
          <p:cNvGraphicFramePr>
            <a:graphicFrameLocks noGrp="1"/>
          </p:cNvGraphicFramePr>
          <p:nvPr/>
        </p:nvGraphicFramePr>
        <p:xfrm>
          <a:off x="5270525" y="7420931"/>
          <a:ext cx="13411835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930"/>
                <a:gridCol w="1217930"/>
                <a:gridCol w="1217930"/>
                <a:gridCol w="1217929"/>
                <a:gridCol w="1217929"/>
                <a:gridCol w="1217929"/>
                <a:gridCol w="1217929"/>
                <a:gridCol w="1217929"/>
                <a:gridCol w="3653789"/>
              </a:tblGrid>
              <a:tr h="266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061"/>
                    </a:solidFill>
                  </a:tcPr>
                </a:tc>
              </a:tr>
            </a:tbl>
          </a:graphicData>
        </a:graphic>
      </p:graphicFrame>
      <p:sp>
        <p:nvSpPr>
          <p:cNvPr id="147" name="object 147"/>
          <p:cNvSpPr/>
          <p:nvPr/>
        </p:nvSpPr>
        <p:spPr>
          <a:xfrm>
            <a:off x="1334247" y="7804656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1334247" y="8071044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49" name="object 149"/>
          <p:cNvGraphicFramePr>
            <a:graphicFrameLocks noGrp="1"/>
          </p:cNvGraphicFramePr>
          <p:nvPr/>
        </p:nvGraphicFramePr>
        <p:xfrm>
          <a:off x="5270525" y="7798314"/>
          <a:ext cx="13411835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930"/>
                <a:gridCol w="1217930"/>
                <a:gridCol w="1217930"/>
                <a:gridCol w="1217929"/>
                <a:gridCol w="1217929"/>
                <a:gridCol w="1217929"/>
                <a:gridCol w="1217929"/>
                <a:gridCol w="1217929"/>
                <a:gridCol w="3653789"/>
              </a:tblGrid>
              <a:tr h="266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9AE3D"/>
                    </a:solidFill>
                  </a:tcPr>
                </a:tc>
              </a:tr>
            </a:tbl>
          </a:graphicData>
        </a:graphic>
      </p:graphicFrame>
      <p:sp>
        <p:nvSpPr>
          <p:cNvPr id="150" name="object 150"/>
          <p:cNvSpPr/>
          <p:nvPr/>
        </p:nvSpPr>
        <p:spPr>
          <a:xfrm>
            <a:off x="1334247" y="8182039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1334247" y="8448427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52" name="object 152"/>
          <p:cNvGraphicFramePr>
            <a:graphicFrameLocks noGrp="1"/>
          </p:cNvGraphicFramePr>
          <p:nvPr/>
        </p:nvGraphicFramePr>
        <p:xfrm>
          <a:off x="5270525" y="8175697"/>
          <a:ext cx="13411835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930"/>
                <a:gridCol w="1217930"/>
                <a:gridCol w="1217930"/>
                <a:gridCol w="1217929"/>
                <a:gridCol w="1217929"/>
                <a:gridCol w="1217929"/>
                <a:gridCol w="1217929"/>
                <a:gridCol w="1217929"/>
                <a:gridCol w="1217929"/>
                <a:gridCol w="1217929"/>
                <a:gridCol w="1217929"/>
              </a:tblGrid>
              <a:tr h="266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061"/>
                    </a:solidFill>
                  </a:tcPr>
                </a:tc>
              </a:tr>
            </a:tbl>
          </a:graphicData>
        </a:graphic>
      </p:graphicFrame>
      <p:sp>
        <p:nvSpPr>
          <p:cNvPr id="153" name="object 153"/>
          <p:cNvSpPr/>
          <p:nvPr/>
        </p:nvSpPr>
        <p:spPr>
          <a:xfrm>
            <a:off x="1334247" y="8559422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1334247" y="8825810"/>
            <a:ext cx="3838575" cy="0"/>
          </a:xfrm>
          <a:custGeom>
            <a:avLst/>
            <a:gdLst/>
            <a:ahLst/>
            <a:cxnLst/>
            <a:rect l="l" t="t" r="r" b="b"/>
            <a:pathLst>
              <a:path w="3838575" h="0">
                <a:moveTo>
                  <a:pt x="0" y="0"/>
                </a:moveTo>
                <a:lnTo>
                  <a:pt x="3842461" y="0"/>
                </a:lnTo>
              </a:path>
            </a:pathLst>
          </a:custGeom>
          <a:ln w="6342">
            <a:solidFill>
              <a:srgbClr val="DFDF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5265768" y="8925705"/>
            <a:ext cx="1233805" cy="12700"/>
          </a:xfrm>
          <a:custGeom>
            <a:avLst/>
            <a:gdLst/>
            <a:ahLst/>
            <a:cxnLst/>
            <a:rect l="l" t="t" r="r" b="b"/>
            <a:pathLst>
              <a:path w="1233804" h="12700">
                <a:moveTo>
                  <a:pt x="0" y="0"/>
                </a:moveTo>
                <a:lnTo>
                  <a:pt x="1233629" y="0"/>
                </a:lnTo>
                <a:lnTo>
                  <a:pt x="1233629" y="12685"/>
                </a:lnTo>
                <a:lnTo>
                  <a:pt x="0" y="126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8919086" y="8925705"/>
            <a:ext cx="1233805" cy="12700"/>
          </a:xfrm>
          <a:custGeom>
            <a:avLst/>
            <a:gdLst/>
            <a:ahLst/>
            <a:cxnLst/>
            <a:rect l="l" t="t" r="r" b="b"/>
            <a:pathLst>
              <a:path w="1233804" h="12700">
                <a:moveTo>
                  <a:pt x="0" y="0"/>
                </a:moveTo>
                <a:lnTo>
                  <a:pt x="1233629" y="0"/>
                </a:lnTo>
                <a:lnTo>
                  <a:pt x="1233629" y="12685"/>
                </a:lnTo>
                <a:lnTo>
                  <a:pt x="0" y="126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12572404" y="8925705"/>
            <a:ext cx="1233805" cy="12700"/>
          </a:xfrm>
          <a:custGeom>
            <a:avLst/>
            <a:gdLst/>
            <a:ahLst/>
            <a:cxnLst/>
            <a:rect l="l" t="t" r="r" b="b"/>
            <a:pathLst>
              <a:path w="1233805" h="12700">
                <a:moveTo>
                  <a:pt x="0" y="0"/>
                </a:moveTo>
                <a:lnTo>
                  <a:pt x="1233629" y="0"/>
                </a:lnTo>
                <a:lnTo>
                  <a:pt x="1233629" y="12685"/>
                </a:lnTo>
                <a:lnTo>
                  <a:pt x="0" y="126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5265768" y="9198436"/>
            <a:ext cx="1233805" cy="0"/>
          </a:xfrm>
          <a:custGeom>
            <a:avLst/>
            <a:gdLst/>
            <a:ahLst/>
            <a:cxnLst/>
            <a:rect l="l" t="t" r="r" b="b"/>
            <a:pathLst>
              <a:path w="1233804" h="0">
                <a:moveTo>
                  <a:pt x="0" y="0"/>
                </a:moveTo>
                <a:lnTo>
                  <a:pt x="1235075" y="0"/>
                </a:lnTo>
              </a:path>
            </a:pathLst>
          </a:custGeom>
          <a:ln w="126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8919086" y="9198436"/>
            <a:ext cx="1233805" cy="0"/>
          </a:xfrm>
          <a:custGeom>
            <a:avLst/>
            <a:gdLst/>
            <a:ahLst/>
            <a:cxnLst/>
            <a:rect l="l" t="t" r="r" b="b"/>
            <a:pathLst>
              <a:path w="1233804" h="0">
                <a:moveTo>
                  <a:pt x="0" y="0"/>
                </a:moveTo>
                <a:lnTo>
                  <a:pt x="1235075" y="0"/>
                </a:lnTo>
              </a:path>
            </a:pathLst>
          </a:custGeom>
          <a:ln w="126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12572404" y="9198436"/>
            <a:ext cx="1233805" cy="0"/>
          </a:xfrm>
          <a:custGeom>
            <a:avLst/>
            <a:gdLst/>
            <a:ahLst/>
            <a:cxnLst/>
            <a:rect l="l" t="t" r="r" b="b"/>
            <a:pathLst>
              <a:path w="1233805" h="0">
                <a:moveTo>
                  <a:pt x="0" y="0"/>
                </a:moveTo>
                <a:lnTo>
                  <a:pt x="1235075" y="0"/>
                </a:lnTo>
              </a:path>
            </a:pathLst>
          </a:custGeom>
          <a:ln w="126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61" name="object 161"/>
          <p:cNvGraphicFramePr>
            <a:graphicFrameLocks noGrp="1"/>
          </p:cNvGraphicFramePr>
          <p:nvPr/>
        </p:nvGraphicFramePr>
        <p:xfrm>
          <a:off x="1226424" y="92730"/>
          <a:ext cx="17563465" cy="9483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32910"/>
                <a:gridCol w="2494915"/>
                <a:gridCol w="4552950"/>
                <a:gridCol w="6273165"/>
              </a:tblGrid>
              <a:tr h="92166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  <a:tabLst>
                          <a:tab pos="819785" algn="l"/>
                        </a:tabLst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Phase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1	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ASSESSMENT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&amp;</a:t>
                      </a:r>
                      <a:r>
                        <a:rPr dirty="0" sz="1000" spc="-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ANALYSES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lvl="1" marL="820419" indent="-469265">
                        <a:lnSpc>
                          <a:spcPct val="100000"/>
                        </a:lnSpc>
                        <a:spcBef>
                          <a:spcPts val="575"/>
                        </a:spcBef>
                        <a:buAutoNum type="arabicPeriod"/>
                        <a:tabLst>
                          <a:tab pos="819785" algn="l"/>
                          <a:tab pos="82105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Conduct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kick-off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Font typeface="Arial"/>
                        <a:buAutoNum type="arabicPeriod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lvl="1" marL="820419" indent="-469265">
                        <a:lnSpc>
                          <a:spcPct val="100000"/>
                        </a:lnSpc>
                        <a:spcBef>
                          <a:spcPts val="620"/>
                        </a:spcBef>
                        <a:buAutoNum type="arabicPeriod"/>
                        <a:tabLst>
                          <a:tab pos="819785" algn="l"/>
                          <a:tab pos="82105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Gather and Assess Existing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Conditions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Font typeface="Arial"/>
                        <a:buAutoNum type="arabicPeriod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lvl="1" marL="820419" indent="-469265">
                        <a:lnSpc>
                          <a:spcPct val="100000"/>
                        </a:lnSpc>
                        <a:spcBef>
                          <a:spcPts val="620"/>
                        </a:spcBef>
                        <a:buAutoNum type="arabicPeriod"/>
                        <a:tabLst>
                          <a:tab pos="819785" algn="l"/>
                          <a:tab pos="82105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Conduct Market and Fiscal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Analyses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Font typeface="Arial"/>
                        <a:buAutoNum type="arabicPeriod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lvl="1" marL="820419" indent="-469265">
                        <a:lnSpc>
                          <a:spcPct val="100000"/>
                        </a:lnSpc>
                        <a:spcBef>
                          <a:spcPts val="625"/>
                        </a:spcBef>
                        <a:buAutoNum type="arabicPeriod"/>
                        <a:tabLst>
                          <a:tab pos="819785" algn="l"/>
                          <a:tab pos="82105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Define Public Engagement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Plan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lvl="1" marL="820419" marR="1402080" indent="-469265">
                        <a:lnSpc>
                          <a:spcPct val="247600"/>
                        </a:lnSpc>
                        <a:buAutoNum type="arabicPeriod"/>
                        <a:tabLst>
                          <a:tab pos="819785" algn="l"/>
                          <a:tab pos="82105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Provide Urban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Diagnostics Report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County Review &amp; BoC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Presentation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  <a:spcBef>
                          <a:spcPts val="580"/>
                        </a:spcBef>
                        <a:tabLst>
                          <a:tab pos="819785" algn="l"/>
                        </a:tabLst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Phase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2	SCENARIO PLANNING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lvl="1" marL="820419" indent="-469265">
                        <a:lnSpc>
                          <a:spcPct val="100000"/>
                        </a:lnSpc>
                        <a:buAutoNum type="arabicPeriod"/>
                        <a:tabLst>
                          <a:tab pos="819785" algn="l"/>
                          <a:tab pos="82105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Conduct multi-day Charrette (late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august)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Font typeface="Arial"/>
                        <a:buAutoNum type="arabicPeriod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lvl="1" marL="820419" indent="-469265">
                        <a:lnSpc>
                          <a:spcPct val="100000"/>
                        </a:lnSpc>
                        <a:spcBef>
                          <a:spcPts val="620"/>
                        </a:spcBef>
                        <a:buAutoNum type="arabicPeriod"/>
                        <a:tabLst>
                          <a:tab pos="819785" algn="l"/>
                          <a:tab pos="82105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Develop Master Plan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Options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Font typeface="Arial"/>
                        <a:buAutoNum type="arabicPeriod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lvl="1" marL="820419" indent="-469265">
                        <a:lnSpc>
                          <a:spcPct val="100000"/>
                        </a:lnSpc>
                        <a:spcBef>
                          <a:spcPts val="625"/>
                        </a:spcBef>
                        <a:buAutoNum type="arabicPeriod"/>
                        <a:tabLst>
                          <a:tab pos="819785" algn="l"/>
                          <a:tab pos="82105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Evaluate &amp; Synthesize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Plans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Font typeface="Arial"/>
                        <a:buAutoNum type="arabicPeriod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lvl="1" marL="820419" indent="-469265">
                        <a:lnSpc>
                          <a:spcPct val="100000"/>
                        </a:lnSpc>
                        <a:spcBef>
                          <a:spcPts val="620"/>
                        </a:spcBef>
                        <a:buAutoNum type="arabicPeriod"/>
                        <a:tabLst>
                          <a:tab pos="819785" algn="l"/>
                          <a:tab pos="82105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Assess and Document Stakeholder Input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Font typeface="Arial"/>
                        <a:buAutoNum type="arabicPeriod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lvl="1" marL="820419" indent="-469265">
                        <a:lnSpc>
                          <a:spcPct val="100000"/>
                        </a:lnSpc>
                        <a:spcBef>
                          <a:spcPts val="620"/>
                        </a:spcBef>
                        <a:buAutoNum type="arabicPeriod"/>
                        <a:tabLst>
                          <a:tab pos="819785" algn="l"/>
                          <a:tab pos="82105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Provide Scenario Plan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Report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Font typeface="Arial"/>
                        <a:buAutoNum type="arabicPeriod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lvl="1" marL="820419" indent="-469265">
                        <a:lnSpc>
                          <a:spcPct val="100000"/>
                        </a:lnSpc>
                        <a:spcBef>
                          <a:spcPts val="625"/>
                        </a:spcBef>
                        <a:buAutoNum type="arabicPeriod"/>
                        <a:tabLst>
                          <a:tab pos="819785" algn="l"/>
                          <a:tab pos="82105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Conduct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Presentations(s)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20419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County Review &amp; BoC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Presentation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  <a:spcBef>
                          <a:spcPts val="580"/>
                        </a:spcBef>
                        <a:tabLst>
                          <a:tab pos="819785" algn="l"/>
                        </a:tabLst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Phase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3	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IMPLEMENTATION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STRATEGY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lvl="1" marL="820419" indent="-469265">
                        <a:lnSpc>
                          <a:spcPct val="100000"/>
                        </a:lnSpc>
                        <a:buAutoNum type="arabicPeriod"/>
                        <a:tabLst>
                          <a:tab pos="819785" algn="l"/>
                          <a:tab pos="82105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Refine preferred master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plan(s)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Font typeface="Arial"/>
                        <a:buAutoNum type="arabicPeriod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lvl="1" marL="820419" indent="-469265">
                        <a:lnSpc>
                          <a:spcPct val="100000"/>
                        </a:lnSpc>
                        <a:spcBef>
                          <a:spcPts val="620"/>
                        </a:spcBef>
                        <a:buAutoNum type="arabicPeriod"/>
                        <a:tabLst>
                          <a:tab pos="819785" algn="l"/>
                          <a:tab pos="82105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Draft Implementation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Strategies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Font typeface="Arial"/>
                        <a:buAutoNum type="arabicPeriod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lvl="1" marL="820419" indent="-469265">
                        <a:lnSpc>
                          <a:spcPct val="100000"/>
                        </a:lnSpc>
                        <a:spcBef>
                          <a:spcPts val="625"/>
                        </a:spcBef>
                        <a:buAutoNum type="arabicPeriod"/>
                        <a:tabLst>
                          <a:tab pos="819785" algn="l"/>
                          <a:tab pos="82105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Draft Design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Standards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Font typeface="Arial"/>
                        <a:buAutoNum type="arabicPeriod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lvl="1" marL="820419" indent="-469265">
                        <a:lnSpc>
                          <a:spcPct val="100000"/>
                        </a:lnSpc>
                        <a:spcBef>
                          <a:spcPts val="620"/>
                        </a:spcBef>
                        <a:buAutoNum type="arabicPeriod"/>
                        <a:tabLst>
                          <a:tab pos="819785" algn="l"/>
                          <a:tab pos="82105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Assess And Document Stakeholder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Input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Font typeface="Arial"/>
                        <a:buAutoNum type="arabicPeriod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lvl="1" marL="820419" indent="-469265">
                        <a:lnSpc>
                          <a:spcPct val="100000"/>
                        </a:lnSpc>
                        <a:spcBef>
                          <a:spcPts val="620"/>
                        </a:spcBef>
                        <a:buAutoNum type="arabicPeriod"/>
                        <a:tabLst>
                          <a:tab pos="819785" algn="l"/>
                          <a:tab pos="82105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Provide Implementation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Report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Font typeface="Arial"/>
                        <a:buAutoNum type="arabicPeriod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lvl="1" marL="820419" indent="-469265">
                        <a:lnSpc>
                          <a:spcPct val="100000"/>
                        </a:lnSpc>
                        <a:spcBef>
                          <a:spcPts val="625"/>
                        </a:spcBef>
                        <a:buAutoNum type="arabicPeriod"/>
                        <a:tabLst>
                          <a:tab pos="819785" algn="l"/>
                          <a:tab pos="82105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Conduct BoC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presentation(s)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6350">
                      <a:solidFill>
                        <a:srgbClr val="7F7F7F"/>
                      </a:solidFill>
                      <a:prstDash val="solid"/>
                    </a:lnL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85850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Public Engagement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Task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OLF-8 Project Timeline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(2020)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224409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Consultant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Tasks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55575"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344930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County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Tasks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</a:tr>
              <a:tr h="260045">
                <a:tc gridSpan="4"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Note: If County review time exceeds allocated timeframe shown here, the schedule will adjust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accordingly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for the same amount of time exceeded by the</a:t>
                      </a:r>
                      <a:r>
                        <a:rPr dirty="0" sz="10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County.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6350">
                      <a:solidFill>
                        <a:srgbClr val="7F7F7F"/>
                      </a:solidFill>
                      <a:prstDash val="solid"/>
                    </a:lnL>
                    <a:lnR w="6350">
                      <a:solidFill>
                        <a:srgbClr val="7F7F7F"/>
                      </a:solidFill>
                      <a:prstDash val="solid"/>
                    </a:lnR>
                    <a:lnT w="6350">
                      <a:solidFill>
                        <a:srgbClr val="7F7F7F"/>
                      </a:solidFill>
                      <a:prstDash val="solid"/>
                    </a:lnT>
                    <a:lnB w="6350">
                      <a:solidFill>
                        <a:srgbClr val="7F7F7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162" name="object 162"/>
          <p:cNvGraphicFramePr>
            <a:graphicFrameLocks noGrp="1"/>
          </p:cNvGraphicFramePr>
          <p:nvPr/>
        </p:nvGraphicFramePr>
        <p:xfrm>
          <a:off x="5270525" y="1028259"/>
          <a:ext cx="13405485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930"/>
                <a:gridCol w="1217930"/>
                <a:gridCol w="1217930"/>
                <a:gridCol w="1217929"/>
                <a:gridCol w="1217929"/>
                <a:gridCol w="1217929"/>
                <a:gridCol w="1217929"/>
                <a:gridCol w="1217929"/>
                <a:gridCol w="1217929"/>
                <a:gridCol w="1217929"/>
                <a:gridCol w="1217929"/>
              </a:tblGrid>
              <a:tr h="266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EAEAEA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EAEAEA"/>
                      </a:solidFill>
                      <a:prstDash val="solid"/>
                    </a:lnT>
                    <a:lnB w="6350">
                      <a:solidFill>
                        <a:srgbClr val="EAEA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93345">
                        <a:lnSpc>
                          <a:spcPts val="1900"/>
                        </a:lnSpc>
                      </a:pPr>
                      <a:r>
                        <a:rPr dirty="0" sz="160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̣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9AE3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63" name="object 163"/>
          <p:cNvGraphicFramePr>
            <a:graphicFrameLocks noGrp="1"/>
          </p:cNvGraphicFramePr>
          <p:nvPr/>
        </p:nvGraphicFramePr>
        <p:xfrm>
          <a:off x="5270525" y="5545434"/>
          <a:ext cx="13405485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930"/>
                <a:gridCol w="1217930"/>
                <a:gridCol w="1217930"/>
                <a:gridCol w="1217929"/>
                <a:gridCol w="1217929"/>
                <a:gridCol w="1217929"/>
                <a:gridCol w="1217929"/>
                <a:gridCol w="1217929"/>
                <a:gridCol w="1217929"/>
                <a:gridCol w="1217929"/>
                <a:gridCol w="1217929"/>
              </a:tblGrid>
              <a:tr h="266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445">
                        <a:lnSpc>
                          <a:spcPts val="1920"/>
                        </a:lnSpc>
                        <a:spcBef>
                          <a:spcPts val="80"/>
                        </a:spcBef>
                      </a:pPr>
                      <a:r>
                        <a:rPr dirty="0" sz="160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̣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9AE3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64" name="object 164"/>
          <p:cNvGraphicFramePr>
            <a:graphicFrameLocks noGrp="1"/>
          </p:cNvGraphicFramePr>
          <p:nvPr/>
        </p:nvGraphicFramePr>
        <p:xfrm>
          <a:off x="5270525" y="8553079"/>
          <a:ext cx="13411835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930"/>
                <a:gridCol w="1217930"/>
                <a:gridCol w="1217930"/>
                <a:gridCol w="1217929"/>
                <a:gridCol w="1217929"/>
                <a:gridCol w="1217929"/>
                <a:gridCol w="1217929"/>
                <a:gridCol w="1217929"/>
                <a:gridCol w="1217929"/>
                <a:gridCol w="1217929"/>
                <a:gridCol w="1217929"/>
              </a:tblGrid>
              <a:tr h="266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8265">
                        <a:lnSpc>
                          <a:spcPts val="1910"/>
                        </a:lnSpc>
                      </a:pPr>
                      <a:r>
                        <a:rPr dirty="0" sz="160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̣</a:t>
                      </a:r>
                      <a:endParaRPr sz="16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9AE3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5" name="object 165"/>
          <p:cNvGraphicFramePr>
            <a:graphicFrameLocks noGrp="1"/>
          </p:cNvGraphicFramePr>
          <p:nvPr/>
        </p:nvGraphicFramePr>
        <p:xfrm>
          <a:off x="5270525" y="3658521"/>
          <a:ext cx="13405485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930"/>
                <a:gridCol w="1217930"/>
                <a:gridCol w="1217930"/>
                <a:gridCol w="1217929"/>
                <a:gridCol w="608964"/>
                <a:gridCol w="1217930"/>
                <a:gridCol w="608965"/>
                <a:gridCol w="1217929"/>
                <a:gridCol w="1217929"/>
                <a:gridCol w="1217929"/>
                <a:gridCol w="1217929"/>
                <a:gridCol w="1217930"/>
              </a:tblGrid>
              <a:tr h="266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EAEAEA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C8C8C8"/>
                      </a:solidFill>
                      <a:prstDash val="solid"/>
                    </a:lnT>
                    <a:lnB w="6350">
                      <a:solidFill>
                        <a:srgbClr val="C8C8C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ts val="1655"/>
                        </a:lnSpc>
                        <a:tabLst>
                          <a:tab pos="623570" algn="l"/>
                          <a:tab pos="951230" algn="l"/>
                        </a:tabLst>
                      </a:pPr>
                      <a:r>
                        <a:rPr dirty="0" baseline="-8680" sz="240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̣</a:t>
                      </a:r>
                      <a:r>
                        <a:rPr dirty="0" baseline="-8680" sz="240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	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	</a:t>
                      </a:r>
                      <a:r>
                        <a:rPr dirty="0" baseline="-8680" sz="2400" spc="-127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̣</a:t>
                      </a:r>
                      <a:endParaRPr baseline="-8680" sz="24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9AE3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DFDFDF"/>
                      </a:solidFill>
                      <a:prstDash val="solid"/>
                    </a:lnL>
                    <a:lnR w="6350">
                      <a:solidFill>
                        <a:srgbClr val="DFDFDF"/>
                      </a:solidFill>
                      <a:prstDash val="solid"/>
                    </a:lnR>
                    <a:lnT w="6350">
                      <a:solidFill>
                        <a:srgbClr val="DFDFDF"/>
                      </a:solidFill>
                      <a:prstDash val="solid"/>
                    </a:lnT>
                    <a:lnB w="6350">
                      <a:solidFill>
                        <a:srgbClr val="DFDFD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66" name="object 166"/>
          <p:cNvSpPr/>
          <p:nvPr/>
        </p:nvSpPr>
        <p:spPr>
          <a:xfrm>
            <a:off x="1367543" y="9157454"/>
            <a:ext cx="382817" cy="66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1367549" y="8907244"/>
            <a:ext cx="105986" cy="227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1517343" y="8907243"/>
            <a:ext cx="101661" cy="2273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1638474" y="8907247"/>
            <a:ext cx="122750" cy="2273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84740" y="10008304"/>
            <a:ext cx="6724650" cy="654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100" spc="-180">
                <a:solidFill>
                  <a:srgbClr val="FFFFFF"/>
                </a:solidFill>
                <a:latin typeface="Arial"/>
                <a:cs typeface="Arial"/>
              </a:rPr>
              <a:t>Beulah’s </a:t>
            </a:r>
            <a:r>
              <a:rPr dirty="0" sz="4100" spc="-114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dirty="0" sz="4100" spc="-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100" spc="-145">
                <a:solidFill>
                  <a:srgbClr val="FFFFFF"/>
                </a:solidFill>
                <a:latin typeface="Arial"/>
                <a:cs typeface="Arial"/>
              </a:rPr>
              <a:t>Character</a:t>
            </a:r>
            <a:endParaRPr sz="4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27968" y="8794226"/>
            <a:ext cx="12448540" cy="402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50" spc="80">
                <a:latin typeface="Arial"/>
                <a:cs typeface="Arial"/>
              </a:rPr>
              <a:t>Context </a:t>
            </a:r>
            <a:r>
              <a:rPr dirty="0" sz="2450" spc="-90">
                <a:latin typeface="Arial"/>
                <a:cs typeface="Arial"/>
              </a:rPr>
              <a:t>| </a:t>
            </a:r>
            <a:r>
              <a:rPr dirty="0" sz="2450" spc="75">
                <a:latin typeface="Arial"/>
                <a:cs typeface="Arial"/>
              </a:rPr>
              <a:t>Identity </a:t>
            </a:r>
            <a:r>
              <a:rPr dirty="0" sz="2450" spc="-90">
                <a:latin typeface="Arial"/>
                <a:cs typeface="Arial"/>
              </a:rPr>
              <a:t>| </a:t>
            </a:r>
            <a:r>
              <a:rPr dirty="0" sz="2450" spc="75">
                <a:latin typeface="Arial"/>
                <a:cs typeface="Arial"/>
              </a:rPr>
              <a:t>Opportunities </a:t>
            </a:r>
            <a:r>
              <a:rPr dirty="0" sz="2450" spc="-90">
                <a:latin typeface="Arial"/>
                <a:cs typeface="Arial"/>
              </a:rPr>
              <a:t>| </a:t>
            </a:r>
            <a:r>
              <a:rPr dirty="0" sz="2450" spc="65">
                <a:latin typeface="Arial"/>
                <a:cs typeface="Arial"/>
              </a:rPr>
              <a:t>Aspirations </a:t>
            </a:r>
            <a:r>
              <a:rPr dirty="0" sz="2450" spc="-90">
                <a:latin typeface="Arial"/>
                <a:cs typeface="Arial"/>
              </a:rPr>
              <a:t>| </a:t>
            </a:r>
            <a:r>
              <a:rPr dirty="0" sz="2450" spc="45">
                <a:latin typeface="Arial"/>
                <a:cs typeface="Arial"/>
              </a:rPr>
              <a:t>Needs </a:t>
            </a:r>
            <a:r>
              <a:rPr dirty="0" sz="2450" spc="-90">
                <a:latin typeface="Arial"/>
                <a:cs typeface="Arial"/>
              </a:rPr>
              <a:t>| </a:t>
            </a:r>
            <a:r>
              <a:rPr dirty="0" sz="2450" spc="75">
                <a:latin typeface="Arial"/>
                <a:cs typeface="Arial"/>
              </a:rPr>
              <a:t>Limitations </a:t>
            </a:r>
            <a:r>
              <a:rPr dirty="0" sz="2450" spc="-90">
                <a:latin typeface="Arial"/>
                <a:cs typeface="Arial"/>
              </a:rPr>
              <a:t>| </a:t>
            </a:r>
            <a:r>
              <a:rPr dirty="0" sz="2450" spc="75">
                <a:latin typeface="Arial"/>
                <a:cs typeface="Arial"/>
              </a:rPr>
              <a:t>Competitive</a:t>
            </a:r>
            <a:r>
              <a:rPr dirty="0" sz="2450" spc="295">
                <a:latin typeface="Arial"/>
                <a:cs typeface="Arial"/>
              </a:rPr>
              <a:t> </a:t>
            </a:r>
            <a:r>
              <a:rPr dirty="0" sz="2450" spc="45">
                <a:latin typeface="Arial"/>
                <a:cs typeface="Arial"/>
              </a:rPr>
              <a:t>Edge</a:t>
            </a:r>
            <a:endParaRPr sz="24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39901" y="0"/>
            <a:ext cx="10864197" cy="8422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9359662" cy="8336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71466" y="3037208"/>
            <a:ext cx="3442335" cy="4076065"/>
          </a:xfrm>
          <a:custGeom>
            <a:avLst/>
            <a:gdLst/>
            <a:ahLst/>
            <a:cxnLst/>
            <a:rect l="l" t="t" r="r" b="b"/>
            <a:pathLst>
              <a:path w="3442334" h="4076065">
                <a:moveTo>
                  <a:pt x="3442048" y="723865"/>
                </a:moveTo>
                <a:lnTo>
                  <a:pt x="3402832" y="750654"/>
                </a:lnTo>
                <a:lnTo>
                  <a:pt x="3311965" y="820088"/>
                </a:lnTo>
                <a:lnTo>
                  <a:pt x="3209621" y="915765"/>
                </a:lnTo>
                <a:lnTo>
                  <a:pt x="3135973" y="1021282"/>
                </a:lnTo>
                <a:lnTo>
                  <a:pt x="3102534" y="1096302"/>
                </a:lnTo>
                <a:lnTo>
                  <a:pt x="3076230" y="1155367"/>
                </a:lnTo>
                <a:lnTo>
                  <a:pt x="3057901" y="1201415"/>
                </a:lnTo>
                <a:lnTo>
                  <a:pt x="3048386" y="1237384"/>
                </a:lnTo>
                <a:lnTo>
                  <a:pt x="3048525" y="1266214"/>
                </a:lnTo>
                <a:lnTo>
                  <a:pt x="3059997" y="1302607"/>
                </a:lnTo>
                <a:lnTo>
                  <a:pt x="3079445" y="1353694"/>
                </a:lnTo>
                <a:lnTo>
                  <a:pt x="3100153" y="1411078"/>
                </a:lnTo>
                <a:lnTo>
                  <a:pt x="3115403" y="1466361"/>
                </a:lnTo>
                <a:lnTo>
                  <a:pt x="3118478" y="1511145"/>
                </a:lnTo>
                <a:lnTo>
                  <a:pt x="3113382" y="1529313"/>
                </a:lnTo>
                <a:lnTo>
                  <a:pt x="3085808" y="1596455"/>
                </a:lnTo>
                <a:lnTo>
                  <a:pt x="3065134" y="1642288"/>
                </a:lnTo>
                <a:lnTo>
                  <a:pt x="3041070" y="1694201"/>
                </a:lnTo>
                <a:lnTo>
                  <a:pt x="3014519" y="1750624"/>
                </a:lnTo>
                <a:lnTo>
                  <a:pt x="2986382" y="1809986"/>
                </a:lnTo>
                <a:lnTo>
                  <a:pt x="2957561" y="1870716"/>
                </a:lnTo>
                <a:lnTo>
                  <a:pt x="2928957" y="1931244"/>
                </a:lnTo>
                <a:lnTo>
                  <a:pt x="2901473" y="1990000"/>
                </a:lnTo>
                <a:lnTo>
                  <a:pt x="2876010" y="2045411"/>
                </a:lnTo>
                <a:lnTo>
                  <a:pt x="2853470" y="2095909"/>
                </a:lnTo>
                <a:lnTo>
                  <a:pt x="2834754" y="2139921"/>
                </a:lnTo>
                <a:lnTo>
                  <a:pt x="2820764" y="2175879"/>
                </a:lnTo>
                <a:lnTo>
                  <a:pt x="2805190" y="2225999"/>
                </a:lnTo>
                <a:lnTo>
                  <a:pt x="2795995" y="2249670"/>
                </a:lnTo>
                <a:lnTo>
                  <a:pt x="2785320" y="2274344"/>
                </a:lnTo>
                <a:lnTo>
                  <a:pt x="2773666" y="2301144"/>
                </a:lnTo>
                <a:lnTo>
                  <a:pt x="2761534" y="2331193"/>
                </a:lnTo>
                <a:lnTo>
                  <a:pt x="2737844" y="2405530"/>
                </a:lnTo>
                <a:lnTo>
                  <a:pt x="2727289" y="2452064"/>
                </a:lnTo>
                <a:lnTo>
                  <a:pt x="2718263" y="2506338"/>
                </a:lnTo>
                <a:lnTo>
                  <a:pt x="2711266" y="2569474"/>
                </a:lnTo>
                <a:lnTo>
                  <a:pt x="2706802" y="2642597"/>
                </a:lnTo>
                <a:lnTo>
                  <a:pt x="2705370" y="2726829"/>
                </a:lnTo>
                <a:lnTo>
                  <a:pt x="2707473" y="2823293"/>
                </a:lnTo>
                <a:lnTo>
                  <a:pt x="2700639" y="2855276"/>
                </a:lnTo>
                <a:lnTo>
                  <a:pt x="2679047" y="2934824"/>
                </a:lnTo>
                <a:lnTo>
                  <a:pt x="2641058" y="3037335"/>
                </a:lnTo>
                <a:lnTo>
                  <a:pt x="2585034" y="3138205"/>
                </a:lnTo>
                <a:lnTo>
                  <a:pt x="2543375" y="3193039"/>
                </a:lnTo>
                <a:lnTo>
                  <a:pt x="2505360" y="3235722"/>
                </a:lnTo>
                <a:lnTo>
                  <a:pt x="2470260" y="3267228"/>
                </a:lnTo>
                <a:lnTo>
                  <a:pt x="2437346" y="3288528"/>
                </a:lnTo>
                <a:lnTo>
                  <a:pt x="2375162" y="3304402"/>
                </a:lnTo>
                <a:lnTo>
                  <a:pt x="2270218" y="3302651"/>
                </a:lnTo>
                <a:lnTo>
                  <a:pt x="2186258" y="3307903"/>
                </a:lnTo>
                <a:lnTo>
                  <a:pt x="2114554" y="3349897"/>
                </a:lnTo>
                <a:lnTo>
                  <a:pt x="2111053" y="3288657"/>
                </a:lnTo>
                <a:lnTo>
                  <a:pt x="2195013" y="3285156"/>
                </a:lnTo>
                <a:lnTo>
                  <a:pt x="2271969" y="3271162"/>
                </a:lnTo>
                <a:lnTo>
                  <a:pt x="2278800" y="3266598"/>
                </a:lnTo>
                <a:lnTo>
                  <a:pt x="2293828" y="3254325"/>
                </a:lnTo>
                <a:lnTo>
                  <a:pt x="2308856" y="3236475"/>
                </a:lnTo>
                <a:lnTo>
                  <a:pt x="2315686" y="3215175"/>
                </a:lnTo>
                <a:lnTo>
                  <a:pt x="2307488" y="3188962"/>
                </a:lnTo>
                <a:lnTo>
                  <a:pt x="2289451" y="3160286"/>
                </a:lnTo>
                <a:lnTo>
                  <a:pt x="2271413" y="3137186"/>
                </a:lnTo>
                <a:lnTo>
                  <a:pt x="2263215" y="3127700"/>
                </a:lnTo>
                <a:lnTo>
                  <a:pt x="2267861" y="3125312"/>
                </a:lnTo>
                <a:lnTo>
                  <a:pt x="2278084" y="3118106"/>
                </a:lnTo>
                <a:lnTo>
                  <a:pt x="2288306" y="3106019"/>
                </a:lnTo>
                <a:lnTo>
                  <a:pt x="2292952" y="3088989"/>
                </a:lnTo>
                <a:lnTo>
                  <a:pt x="2287296" y="3065583"/>
                </a:lnTo>
                <a:lnTo>
                  <a:pt x="2273934" y="3038670"/>
                </a:lnTo>
                <a:lnTo>
                  <a:pt x="2258276" y="3014668"/>
                </a:lnTo>
                <a:lnTo>
                  <a:pt x="2245733" y="2999995"/>
                </a:lnTo>
                <a:lnTo>
                  <a:pt x="2244066" y="2989275"/>
                </a:lnTo>
                <a:lnTo>
                  <a:pt x="2273523" y="2958659"/>
                </a:lnTo>
                <a:lnTo>
                  <a:pt x="2320908" y="2935231"/>
                </a:lnTo>
                <a:lnTo>
                  <a:pt x="2351912" y="2925026"/>
                </a:lnTo>
                <a:lnTo>
                  <a:pt x="2382581" y="2906087"/>
                </a:lnTo>
                <a:lnTo>
                  <a:pt x="2406031" y="2871109"/>
                </a:lnTo>
                <a:lnTo>
                  <a:pt x="2415377" y="2812788"/>
                </a:lnTo>
                <a:lnTo>
                  <a:pt x="2408900" y="2737915"/>
                </a:lnTo>
                <a:lnTo>
                  <a:pt x="2392422" y="2690105"/>
                </a:lnTo>
                <a:lnTo>
                  <a:pt x="2347175" y="2650079"/>
                </a:lnTo>
                <a:lnTo>
                  <a:pt x="2301040" y="2639148"/>
                </a:lnTo>
                <a:lnTo>
                  <a:pt x="2277208" y="2636085"/>
                </a:lnTo>
                <a:lnTo>
                  <a:pt x="2276225" y="2622007"/>
                </a:lnTo>
                <a:lnTo>
                  <a:pt x="2274587" y="2590380"/>
                </a:lnTo>
                <a:lnTo>
                  <a:pt x="2274259" y="2557113"/>
                </a:lnTo>
                <a:lnTo>
                  <a:pt x="2277208" y="2538118"/>
                </a:lnTo>
                <a:lnTo>
                  <a:pt x="2292488" y="2522397"/>
                </a:lnTo>
                <a:lnTo>
                  <a:pt x="2319407" y="2492409"/>
                </a:lnTo>
                <a:lnTo>
                  <a:pt x="2345341" y="2454222"/>
                </a:lnTo>
                <a:lnTo>
                  <a:pt x="2357666" y="2413902"/>
                </a:lnTo>
                <a:lnTo>
                  <a:pt x="2352366" y="2379074"/>
                </a:lnTo>
                <a:lnTo>
                  <a:pt x="2318805" y="2335662"/>
                </a:lnTo>
                <a:lnTo>
                  <a:pt x="2276172" y="2320170"/>
                </a:lnTo>
                <a:lnTo>
                  <a:pt x="2237860" y="2312482"/>
                </a:lnTo>
                <a:lnTo>
                  <a:pt x="2200857" y="2304222"/>
                </a:lnTo>
                <a:lnTo>
                  <a:pt x="2179268" y="2296251"/>
                </a:lnTo>
                <a:lnTo>
                  <a:pt x="2162570" y="2284526"/>
                </a:lnTo>
                <a:lnTo>
                  <a:pt x="2136196" y="2267760"/>
                </a:lnTo>
                <a:lnTo>
                  <a:pt x="2086568" y="2238950"/>
                </a:lnTo>
                <a:lnTo>
                  <a:pt x="2043037" y="2227144"/>
                </a:lnTo>
                <a:lnTo>
                  <a:pt x="2024451" y="2226679"/>
                </a:lnTo>
                <a:lnTo>
                  <a:pt x="2010705" y="2225171"/>
                </a:lnTo>
                <a:lnTo>
                  <a:pt x="1995975" y="2220054"/>
                </a:lnTo>
                <a:lnTo>
                  <a:pt x="1983375" y="2209199"/>
                </a:lnTo>
                <a:lnTo>
                  <a:pt x="1970995" y="2191163"/>
                </a:lnTo>
                <a:lnTo>
                  <a:pt x="1956483" y="2169842"/>
                </a:lnTo>
                <a:lnTo>
                  <a:pt x="1942299" y="2151142"/>
                </a:lnTo>
                <a:lnTo>
                  <a:pt x="1930904" y="2140970"/>
                </a:lnTo>
                <a:lnTo>
                  <a:pt x="1911856" y="2135920"/>
                </a:lnTo>
                <a:lnTo>
                  <a:pt x="1880839" y="2128426"/>
                </a:lnTo>
                <a:lnTo>
                  <a:pt x="1849494" y="2118183"/>
                </a:lnTo>
                <a:lnTo>
                  <a:pt x="1829462" y="2104885"/>
                </a:lnTo>
                <a:lnTo>
                  <a:pt x="1812519" y="2082615"/>
                </a:lnTo>
                <a:lnTo>
                  <a:pt x="1788363" y="2052487"/>
                </a:lnTo>
                <a:lnTo>
                  <a:pt x="1765517" y="2024778"/>
                </a:lnTo>
                <a:lnTo>
                  <a:pt x="1752505" y="2009763"/>
                </a:lnTo>
                <a:lnTo>
                  <a:pt x="1747234" y="1998690"/>
                </a:lnTo>
                <a:lnTo>
                  <a:pt x="1736028" y="1960800"/>
                </a:lnTo>
                <a:lnTo>
                  <a:pt x="1703973" y="1917473"/>
                </a:lnTo>
                <a:lnTo>
                  <a:pt x="1675549" y="1890799"/>
                </a:lnTo>
                <a:lnTo>
                  <a:pt x="1634449" y="1867832"/>
                </a:lnTo>
                <a:lnTo>
                  <a:pt x="1611111" y="1855613"/>
                </a:lnTo>
                <a:lnTo>
                  <a:pt x="1598592" y="1848805"/>
                </a:lnTo>
                <a:lnTo>
                  <a:pt x="1593353" y="1845303"/>
                </a:lnTo>
                <a:lnTo>
                  <a:pt x="1584599" y="1862799"/>
                </a:lnTo>
                <a:lnTo>
                  <a:pt x="1612639" y="1888634"/>
                </a:lnTo>
                <a:lnTo>
                  <a:pt x="1637949" y="1900330"/>
                </a:lnTo>
                <a:lnTo>
                  <a:pt x="1660687" y="1913755"/>
                </a:lnTo>
                <a:lnTo>
                  <a:pt x="1682112" y="1931443"/>
                </a:lnTo>
                <a:lnTo>
                  <a:pt x="1693044" y="1950274"/>
                </a:lnTo>
                <a:lnTo>
                  <a:pt x="1694877" y="1968974"/>
                </a:lnTo>
                <a:lnTo>
                  <a:pt x="1695887" y="1987017"/>
                </a:lnTo>
                <a:lnTo>
                  <a:pt x="1697224" y="2002436"/>
                </a:lnTo>
                <a:lnTo>
                  <a:pt x="1700034" y="2013265"/>
                </a:lnTo>
                <a:lnTo>
                  <a:pt x="1709520" y="2025618"/>
                </a:lnTo>
                <a:lnTo>
                  <a:pt x="1726056" y="2043878"/>
                </a:lnTo>
                <a:lnTo>
                  <a:pt x="1743574" y="2063451"/>
                </a:lnTo>
                <a:lnTo>
                  <a:pt x="1756007" y="2079743"/>
                </a:lnTo>
                <a:lnTo>
                  <a:pt x="1767266" y="2094969"/>
                </a:lnTo>
                <a:lnTo>
                  <a:pt x="1781807" y="2112326"/>
                </a:lnTo>
                <a:lnTo>
                  <a:pt x="1794381" y="2128698"/>
                </a:lnTo>
                <a:lnTo>
                  <a:pt x="1799738" y="2140970"/>
                </a:lnTo>
                <a:lnTo>
                  <a:pt x="1798917" y="2154067"/>
                </a:lnTo>
                <a:lnTo>
                  <a:pt x="1797112" y="2170933"/>
                </a:lnTo>
                <a:lnTo>
                  <a:pt x="1795306" y="2185500"/>
                </a:lnTo>
                <a:lnTo>
                  <a:pt x="1794486" y="2191704"/>
                </a:lnTo>
                <a:lnTo>
                  <a:pt x="1808313" y="2190095"/>
                </a:lnTo>
                <a:lnTo>
                  <a:pt x="1839521" y="2187852"/>
                </a:lnTo>
                <a:lnTo>
                  <a:pt x="1872696" y="2188848"/>
                </a:lnTo>
                <a:lnTo>
                  <a:pt x="1892425" y="2196957"/>
                </a:lnTo>
                <a:lnTo>
                  <a:pt x="1907729" y="2214906"/>
                </a:lnTo>
                <a:lnTo>
                  <a:pt x="1933528" y="2238862"/>
                </a:lnTo>
                <a:lnTo>
                  <a:pt x="1963265" y="2262858"/>
                </a:lnTo>
                <a:lnTo>
                  <a:pt x="1990379" y="2280930"/>
                </a:lnTo>
                <a:lnTo>
                  <a:pt x="2020109" y="2300176"/>
                </a:lnTo>
                <a:lnTo>
                  <a:pt x="2056401" y="2325983"/>
                </a:lnTo>
                <a:lnTo>
                  <a:pt x="2090726" y="2349823"/>
                </a:lnTo>
                <a:lnTo>
                  <a:pt x="2114554" y="2363167"/>
                </a:lnTo>
                <a:lnTo>
                  <a:pt x="2143630" y="2373222"/>
                </a:lnTo>
                <a:lnTo>
                  <a:pt x="2187137" y="2388529"/>
                </a:lnTo>
                <a:lnTo>
                  <a:pt x="2226710" y="2402525"/>
                </a:lnTo>
                <a:lnTo>
                  <a:pt x="2243982" y="2408649"/>
                </a:lnTo>
                <a:lnTo>
                  <a:pt x="2236548" y="2421197"/>
                </a:lnTo>
                <a:lnTo>
                  <a:pt x="2219930" y="2451296"/>
                </a:lnTo>
                <a:lnTo>
                  <a:pt x="2202658" y="2487627"/>
                </a:lnTo>
                <a:lnTo>
                  <a:pt x="2189762" y="2549406"/>
                </a:lnTo>
                <a:lnTo>
                  <a:pt x="2185389" y="2620974"/>
                </a:lnTo>
                <a:lnTo>
                  <a:pt x="2189760" y="2646591"/>
                </a:lnTo>
                <a:lnTo>
                  <a:pt x="2203641" y="2667663"/>
                </a:lnTo>
                <a:lnTo>
                  <a:pt x="2224738" y="2691855"/>
                </a:lnTo>
                <a:lnTo>
                  <a:pt x="2245838" y="2715722"/>
                </a:lnTo>
                <a:lnTo>
                  <a:pt x="2259727" y="2735817"/>
                </a:lnTo>
                <a:lnTo>
                  <a:pt x="2269351" y="2757818"/>
                </a:lnTo>
                <a:lnTo>
                  <a:pt x="2280000" y="2784579"/>
                </a:lnTo>
                <a:lnTo>
                  <a:pt x="2287944" y="2808390"/>
                </a:lnTo>
                <a:lnTo>
                  <a:pt x="2289451" y="2821542"/>
                </a:lnTo>
                <a:lnTo>
                  <a:pt x="2280663" y="2833102"/>
                </a:lnTo>
                <a:lnTo>
                  <a:pt x="2263714" y="2852374"/>
                </a:lnTo>
                <a:lnTo>
                  <a:pt x="2243893" y="2871974"/>
                </a:lnTo>
                <a:lnTo>
                  <a:pt x="2226487" y="2884519"/>
                </a:lnTo>
                <a:lnTo>
                  <a:pt x="2205720" y="2892669"/>
                </a:lnTo>
                <a:lnTo>
                  <a:pt x="2178391" y="2903768"/>
                </a:lnTo>
                <a:lnTo>
                  <a:pt x="2153686" y="2917489"/>
                </a:lnTo>
                <a:lnTo>
                  <a:pt x="2140790" y="2933502"/>
                </a:lnTo>
                <a:lnTo>
                  <a:pt x="2141061" y="2957123"/>
                </a:lnTo>
                <a:lnTo>
                  <a:pt x="2146910" y="2988614"/>
                </a:lnTo>
                <a:lnTo>
                  <a:pt x="2154068" y="3020106"/>
                </a:lnTo>
                <a:lnTo>
                  <a:pt x="2158271" y="3043726"/>
                </a:lnTo>
                <a:lnTo>
                  <a:pt x="2169592" y="3089732"/>
                </a:lnTo>
                <a:lnTo>
                  <a:pt x="2190828" y="3099056"/>
                </a:lnTo>
                <a:lnTo>
                  <a:pt x="2200910" y="3101902"/>
                </a:lnTo>
                <a:lnTo>
                  <a:pt x="2208039" y="3104090"/>
                </a:lnTo>
                <a:lnTo>
                  <a:pt x="2210743" y="3104966"/>
                </a:lnTo>
                <a:lnTo>
                  <a:pt x="2209459" y="3108791"/>
                </a:lnTo>
                <a:lnTo>
                  <a:pt x="2207029" y="3118519"/>
                </a:lnTo>
                <a:lnTo>
                  <a:pt x="2205584" y="3131528"/>
                </a:lnTo>
                <a:lnTo>
                  <a:pt x="2207255" y="3145195"/>
                </a:lnTo>
                <a:lnTo>
                  <a:pt x="2210311" y="3160366"/>
                </a:lnTo>
                <a:lnTo>
                  <a:pt x="2212058" y="3177342"/>
                </a:lnTo>
                <a:lnTo>
                  <a:pt x="2213151" y="3192678"/>
                </a:lnTo>
                <a:lnTo>
                  <a:pt x="2214245" y="3202933"/>
                </a:lnTo>
                <a:lnTo>
                  <a:pt x="2218440" y="3210065"/>
                </a:lnTo>
                <a:lnTo>
                  <a:pt x="2225504" y="3218020"/>
                </a:lnTo>
                <a:lnTo>
                  <a:pt x="2231093" y="3226304"/>
                </a:lnTo>
                <a:lnTo>
                  <a:pt x="2230865" y="3234421"/>
                </a:lnTo>
                <a:lnTo>
                  <a:pt x="2223387" y="3241751"/>
                </a:lnTo>
                <a:lnTo>
                  <a:pt x="2211075" y="3247108"/>
                </a:lnTo>
                <a:lnTo>
                  <a:pt x="2195321" y="3249183"/>
                </a:lnTo>
                <a:lnTo>
                  <a:pt x="2177517" y="3246664"/>
                </a:lnTo>
                <a:lnTo>
                  <a:pt x="2156639" y="3243580"/>
                </a:lnTo>
                <a:lnTo>
                  <a:pt x="2133792" y="3244266"/>
                </a:lnTo>
                <a:lnTo>
                  <a:pt x="2094167" y="3264086"/>
                </a:lnTo>
                <a:lnTo>
                  <a:pt x="2087279" y="3294757"/>
                </a:lnTo>
                <a:lnTo>
                  <a:pt x="2084817" y="3306153"/>
                </a:lnTo>
                <a:lnTo>
                  <a:pt x="2080695" y="3320037"/>
                </a:lnTo>
                <a:lnTo>
                  <a:pt x="2076734" y="3343766"/>
                </a:lnTo>
                <a:lnTo>
                  <a:pt x="2077690" y="3374055"/>
                </a:lnTo>
                <a:lnTo>
                  <a:pt x="2088318" y="3407621"/>
                </a:lnTo>
                <a:lnTo>
                  <a:pt x="2103374" y="3444858"/>
                </a:lnTo>
                <a:lnTo>
                  <a:pt x="2114332" y="3482420"/>
                </a:lnTo>
                <a:lnTo>
                  <a:pt x="2121027" y="3511452"/>
                </a:lnTo>
                <a:lnTo>
                  <a:pt x="2123295" y="3523097"/>
                </a:lnTo>
                <a:lnTo>
                  <a:pt x="2070823" y="3526380"/>
                </a:lnTo>
                <a:lnTo>
                  <a:pt x="2069485" y="3516326"/>
                </a:lnTo>
                <a:lnTo>
                  <a:pt x="2065360" y="3493026"/>
                </a:lnTo>
                <a:lnTo>
                  <a:pt x="2048089" y="3447864"/>
                </a:lnTo>
                <a:lnTo>
                  <a:pt x="2020544" y="3415716"/>
                </a:lnTo>
                <a:lnTo>
                  <a:pt x="1999392" y="3404315"/>
                </a:lnTo>
                <a:lnTo>
                  <a:pt x="1969382" y="3405871"/>
                </a:lnTo>
                <a:lnTo>
                  <a:pt x="1904893" y="3434964"/>
                </a:lnTo>
                <a:lnTo>
                  <a:pt x="1873193" y="3465359"/>
                </a:lnTo>
                <a:lnTo>
                  <a:pt x="1871825" y="3477305"/>
                </a:lnTo>
                <a:lnTo>
                  <a:pt x="1872754" y="3488759"/>
                </a:lnTo>
                <a:lnTo>
                  <a:pt x="1875649" y="3498574"/>
                </a:lnTo>
                <a:lnTo>
                  <a:pt x="1880183" y="3505602"/>
                </a:lnTo>
                <a:lnTo>
                  <a:pt x="1887182" y="3513635"/>
                </a:lnTo>
                <a:lnTo>
                  <a:pt x="1895489" y="3525279"/>
                </a:lnTo>
                <a:lnTo>
                  <a:pt x="1901827" y="3537580"/>
                </a:lnTo>
                <a:lnTo>
                  <a:pt x="1902917" y="3547582"/>
                </a:lnTo>
                <a:lnTo>
                  <a:pt x="1896418" y="3548702"/>
                </a:lnTo>
                <a:lnTo>
                  <a:pt x="1884996" y="3540921"/>
                </a:lnTo>
                <a:lnTo>
                  <a:pt x="1872915" y="3531170"/>
                </a:lnTo>
                <a:lnTo>
                  <a:pt x="1864439" y="3526380"/>
                </a:lnTo>
                <a:lnTo>
                  <a:pt x="1856189" y="3528314"/>
                </a:lnTo>
                <a:lnTo>
                  <a:pt x="1844331" y="3533813"/>
                </a:lnTo>
                <a:lnTo>
                  <a:pt x="1832473" y="3542429"/>
                </a:lnTo>
                <a:lnTo>
                  <a:pt x="1824223" y="3553711"/>
                </a:lnTo>
                <a:lnTo>
                  <a:pt x="1807411" y="3576248"/>
                </a:lnTo>
                <a:lnTo>
                  <a:pt x="1776336" y="3611332"/>
                </a:lnTo>
                <a:lnTo>
                  <a:pt x="1744278" y="3647566"/>
                </a:lnTo>
                <a:lnTo>
                  <a:pt x="1724519" y="3673550"/>
                </a:lnTo>
                <a:lnTo>
                  <a:pt x="1707173" y="3695531"/>
                </a:lnTo>
                <a:lnTo>
                  <a:pt x="1679538" y="3722103"/>
                </a:lnTo>
                <a:lnTo>
                  <a:pt x="1650675" y="3745392"/>
                </a:lnTo>
                <a:lnTo>
                  <a:pt x="1629643" y="3757524"/>
                </a:lnTo>
                <a:lnTo>
                  <a:pt x="1607320" y="3763404"/>
                </a:lnTo>
                <a:lnTo>
                  <a:pt x="1576677" y="3771743"/>
                </a:lnTo>
                <a:lnTo>
                  <a:pt x="1549890" y="3780411"/>
                </a:lnTo>
                <a:lnTo>
                  <a:pt x="1539131" y="3787275"/>
                </a:lnTo>
                <a:lnTo>
                  <a:pt x="1540417" y="3794323"/>
                </a:lnTo>
                <a:lnTo>
                  <a:pt x="1541538" y="3803014"/>
                </a:lnTo>
                <a:lnTo>
                  <a:pt x="1542332" y="3810395"/>
                </a:lnTo>
                <a:lnTo>
                  <a:pt x="1542633" y="3813511"/>
                </a:lnTo>
                <a:lnTo>
                  <a:pt x="1624828" y="3803019"/>
                </a:lnTo>
                <a:lnTo>
                  <a:pt x="1663306" y="3990213"/>
                </a:lnTo>
                <a:lnTo>
                  <a:pt x="1512895" y="4012961"/>
                </a:lnTo>
                <a:lnTo>
                  <a:pt x="1486659" y="3885242"/>
                </a:lnTo>
                <a:lnTo>
                  <a:pt x="1467427" y="3888744"/>
                </a:lnTo>
                <a:lnTo>
                  <a:pt x="1474417" y="3932475"/>
                </a:lnTo>
                <a:lnTo>
                  <a:pt x="1470915" y="3962226"/>
                </a:lnTo>
                <a:lnTo>
                  <a:pt x="1470915" y="3986711"/>
                </a:lnTo>
                <a:lnTo>
                  <a:pt x="1466024" y="3988749"/>
                </a:lnTo>
                <a:lnTo>
                  <a:pt x="1455396" y="3992511"/>
                </a:lnTo>
                <a:lnTo>
                  <a:pt x="1445097" y="3994467"/>
                </a:lnTo>
                <a:lnTo>
                  <a:pt x="1441191" y="3991088"/>
                </a:lnTo>
                <a:lnTo>
                  <a:pt x="1438370" y="3966394"/>
                </a:lnTo>
                <a:lnTo>
                  <a:pt x="1430469" y="3921441"/>
                </a:lnTo>
                <a:lnTo>
                  <a:pt x="1422242" y="3878292"/>
                </a:lnTo>
                <a:lnTo>
                  <a:pt x="1418443" y="3859006"/>
                </a:lnTo>
                <a:lnTo>
                  <a:pt x="1404450" y="3836259"/>
                </a:lnTo>
                <a:lnTo>
                  <a:pt x="1385218" y="3854410"/>
                </a:lnTo>
                <a:lnTo>
                  <a:pt x="1397460" y="3930738"/>
                </a:lnTo>
                <a:lnTo>
                  <a:pt x="1356356" y="3918482"/>
                </a:lnTo>
                <a:lnTo>
                  <a:pt x="1344989" y="3854410"/>
                </a:lnTo>
                <a:lnTo>
                  <a:pt x="1315251" y="3834508"/>
                </a:lnTo>
                <a:lnTo>
                  <a:pt x="1306510" y="3883491"/>
                </a:lnTo>
                <a:lnTo>
                  <a:pt x="1325756" y="3956974"/>
                </a:lnTo>
                <a:lnTo>
                  <a:pt x="1241796" y="3976220"/>
                </a:lnTo>
                <a:lnTo>
                  <a:pt x="1213809" y="3904488"/>
                </a:lnTo>
                <a:lnTo>
                  <a:pt x="1184086" y="3904488"/>
                </a:lnTo>
                <a:lnTo>
                  <a:pt x="1110617" y="3916731"/>
                </a:lnTo>
                <a:lnTo>
                  <a:pt x="1098375" y="3962226"/>
                </a:lnTo>
                <a:lnTo>
                  <a:pt x="1098375" y="4004206"/>
                </a:lnTo>
                <a:lnTo>
                  <a:pt x="1070402" y="4007708"/>
                </a:lnTo>
                <a:lnTo>
                  <a:pt x="1065149" y="3981472"/>
                </a:lnTo>
                <a:lnTo>
                  <a:pt x="1040664" y="3977971"/>
                </a:lnTo>
                <a:lnTo>
                  <a:pt x="1026671" y="3925485"/>
                </a:lnTo>
                <a:lnTo>
                  <a:pt x="989040" y="3936553"/>
                </a:lnTo>
                <a:lnTo>
                  <a:pt x="975652" y="3975127"/>
                </a:lnTo>
                <a:lnTo>
                  <a:pt x="980980" y="3994154"/>
                </a:lnTo>
                <a:lnTo>
                  <a:pt x="991227" y="4008588"/>
                </a:lnTo>
                <a:lnTo>
                  <a:pt x="1003937" y="4016463"/>
                </a:lnTo>
                <a:lnTo>
                  <a:pt x="1015956" y="4017305"/>
                </a:lnTo>
                <a:lnTo>
                  <a:pt x="1025354" y="4014050"/>
                </a:lnTo>
                <a:lnTo>
                  <a:pt x="1031475" y="4009813"/>
                </a:lnTo>
                <a:lnTo>
                  <a:pt x="1033661" y="4007708"/>
                </a:lnTo>
                <a:lnTo>
                  <a:pt x="1030172" y="4037446"/>
                </a:lnTo>
                <a:lnTo>
                  <a:pt x="1035411" y="4063695"/>
                </a:lnTo>
                <a:lnTo>
                  <a:pt x="1022979" y="4055959"/>
                </a:lnTo>
                <a:lnTo>
                  <a:pt x="994970" y="4038547"/>
                </a:lnTo>
                <a:lnTo>
                  <a:pt x="965320" y="4020149"/>
                </a:lnTo>
                <a:lnTo>
                  <a:pt x="947963" y="4009459"/>
                </a:lnTo>
                <a:lnTo>
                  <a:pt x="929327" y="4007441"/>
                </a:lnTo>
                <a:lnTo>
                  <a:pt x="890685" y="4011042"/>
                </a:lnTo>
                <a:lnTo>
                  <a:pt x="838268" y="4022928"/>
                </a:lnTo>
                <a:lnTo>
                  <a:pt x="778306" y="4045762"/>
                </a:lnTo>
                <a:lnTo>
                  <a:pt x="711855" y="4051453"/>
                </a:lnTo>
                <a:lnTo>
                  <a:pt x="643639" y="4075938"/>
                </a:lnTo>
                <a:lnTo>
                  <a:pt x="601659" y="4065446"/>
                </a:lnTo>
                <a:lnTo>
                  <a:pt x="559692" y="4058443"/>
                </a:lnTo>
                <a:lnTo>
                  <a:pt x="549187" y="4035708"/>
                </a:lnTo>
                <a:lnTo>
                  <a:pt x="528204" y="4037446"/>
                </a:lnTo>
                <a:lnTo>
                  <a:pt x="519463" y="4060193"/>
                </a:lnTo>
                <a:lnTo>
                  <a:pt x="473981" y="4053204"/>
                </a:lnTo>
                <a:lnTo>
                  <a:pt x="449496" y="4012961"/>
                </a:lnTo>
                <a:lnTo>
                  <a:pt x="409267" y="4011210"/>
                </a:lnTo>
                <a:lnTo>
                  <a:pt x="397025" y="3979721"/>
                </a:lnTo>
                <a:lnTo>
                  <a:pt x="315041" y="3944071"/>
                </a:lnTo>
                <a:lnTo>
                  <a:pt x="250195" y="3914027"/>
                </a:lnTo>
                <a:lnTo>
                  <a:pt x="202896" y="3888744"/>
                </a:lnTo>
                <a:lnTo>
                  <a:pt x="170592" y="3866746"/>
                </a:lnTo>
                <a:lnTo>
                  <a:pt x="138615" y="3842353"/>
                </a:lnTo>
                <a:lnTo>
                  <a:pt x="103192" y="3799736"/>
                </a:lnTo>
                <a:lnTo>
                  <a:pt x="99175" y="3783645"/>
                </a:lnTo>
                <a:lnTo>
                  <a:pt x="92044" y="3768930"/>
                </a:lnTo>
                <a:lnTo>
                  <a:pt x="85241" y="3758193"/>
                </a:lnTo>
                <a:lnTo>
                  <a:pt x="82209" y="3754036"/>
                </a:lnTo>
                <a:lnTo>
                  <a:pt x="31488" y="3743530"/>
                </a:lnTo>
                <a:lnTo>
                  <a:pt x="34958" y="3737680"/>
                </a:lnTo>
                <a:lnTo>
                  <a:pt x="42200" y="3724286"/>
                </a:lnTo>
                <a:lnTo>
                  <a:pt x="48460" y="3709581"/>
                </a:lnTo>
                <a:lnTo>
                  <a:pt x="48983" y="3699800"/>
                </a:lnTo>
                <a:lnTo>
                  <a:pt x="41026" y="3690283"/>
                </a:lnTo>
                <a:lnTo>
                  <a:pt x="28643" y="3676176"/>
                </a:lnTo>
                <a:lnTo>
                  <a:pt x="17244" y="3663382"/>
                </a:lnTo>
                <a:lnTo>
                  <a:pt x="12242" y="3657806"/>
                </a:lnTo>
                <a:lnTo>
                  <a:pt x="8754" y="3549333"/>
                </a:lnTo>
                <a:lnTo>
                  <a:pt x="0" y="3524848"/>
                </a:lnTo>
                <a:lnTo>
                  <a:pt x="5138" y="3521431"/>
                </a:lnTo>
                <a:lnTo>
                  <a:pt x="17493" y="3513256"/>
                </a:lnTo>
                <a:lnTo>
                  <a:pt x="32471" y="3503439"/>
                </a:lnTo>
                <a:lnTo>
                  <a:pt x="45481" y="3495097"/>
                </a:lnTo>
                <a:lnTo>
                  <a:pt x="56521" y="3487256"/>
                </a:lnTo>
                <a:lnTo>
                  <a:pt x="68215" y="3478264"/>
                </a:lnTo>
                <a:lnTo>
                  <a:pt x="79909" y="3470254"/>
                </a:lnTo>
                <a:lnTo>
                  <a:pt x="90949" y="3465359"/>
                </a:lnTo>
                <a:lnTo>
                  <a:pt x="112103" y="3463550"/>
                </a:lnTo>
                <a:lnTo>
                  <a:pt x="146047" y="3463691"/>
                </a:lnTo>
                <a:lnTo>
                  <a:pt x="179992" y="3466252"/>
                </a:lnTo>
                <a:lnTo>
                  <a:pt x="201145" y="3471706"/>
                </a:lnTo>
                <a:lnTo>
                  <a:pt x="211803" y="3479599"/>
                </a:lnTo>
                <a:lnTo>
                  <a:pt x="222130" y="3487801"/>
                </a:lnTo>
                <a:lnTo>
                  <a:pt x="231147" y="3494241"/>
                </a:lnTo>
                <a:lnTo>
                  <a:pt x="237873" y="3496848"/>
                </a:lnTo>
                <a:lnTo>
                  <a:pt x="256945" y="3497942"/>
                </a:lnTo>
                <a:lnTo>
                  <a:pt x="292090" y="3500350"/>
                </a:lnTo>
                <a:lnTo>
                  <a:pt x="325924" y="3502757"/>
                </a:lnTo>
                <a:lnTo>
                  <a:pt x="341065" y="3503851"/>
                </a:lnTo>
                <a:lnTo>
                  <a:pt x="365550" y="3475851"/>
                </a:lnTo>
                <a:lnTo>
                  <a:pt x="369038" y="3437373"/>
                </a:lnTo>
                <a:lnTo>
                  <a:pt x="384782" y="3439124"/>
                </a:lnTo>
                <a:lnTo>
                  <a:pt x="391786" y="3313156"/>
                </a:lnTo>
                <a:lnTo>
                  <a:pt x="290563" y="3304402"/>
                </a:lnTo>
                <a:lnTo>
                  <a:pt x="292095" y="3239674"/>
                </a:lnTo>
                <a:lnTo>
                  <a:pt x="475732" y="3243176"/>
                </a:lnTo>
                <a:lnTo>
                  <a:pt x="477483" y="3290408"/>
                </a:lnTo>
                <a:lnTo>
                  <a:pt x="568433" y="3280354"/>
                </a:lnTo>
                <a:lnTo>
                  <a:pt x="577174" y="3262422"/>
                </a:lnTo>
                <a:lnTo>
                  <a:pt x="575423" y="3230919"/>
                </a:lnTo>
                <a:lnTo>
                  <a:pt x="556191" y="3230919"/>
                </a:lnTo>
                <a:lnTo>
                  <a:pt x="556191" y="3199431"/>
                </a:lnTo>
                <a:lnTo>
                  <a:pt x="558951" y="3204051"/>
                </a:lnTo>
                <a:lnTo>
                  <a:pt x="565155" y="3211458"/>
                </a:lnTo>
                <a:lnTo>
                  <a:pt x="571685" y="3211977"/>
                </a:lnTo>
                <a:lnTo>
                  <a:pt x="575423" y="3195929"/>
                </a:lnTo>
                <a:lnTo>
                  <a:pt x="576791" y="3149541"/>
                </a:lnTo>
                <a:lnTo>
                  <a:pt x="578487" y="3083309"/>
                </a:lnTo>
                <a:lnTo>
                  <a:pt x="580840" y="3023966"/>
                </a:lnTo>
                <a:lnTo>
                  <a:pt x="584177" y="2998244"/>
                </a:lnTo>
                <a:lnTo>
                  <a:pt x="589416" y="2998244"/>
                </a:lnTo>
                <a:lnTo>
                  <a:pt x="606911" y="2994742"/>
                </a:lnTo>
                <a:lnTo>
                  <a:pt x="659383" y="2950998"/>
                </a:lnTo>
                <a:lnTo>
                  <a:pt x="662798" y="2950288"/>
                </a:lnTo>
                <a:lnTo>
                  <a:pt x="670967" y="2950563"/>
                </a:lnTo>
                <a:lnTo>
                  <a:pt x="680775" y="2955429"/>
                </a:lnTo>
                <a:lnTo>
                  <a:pt x="689107" y="2968493"/>
                </a:lnTo>
                <a:lnTo>
                  <a:pt x="690561" y="2983012"/>
                </a:lnTo>
                <a:lnTo>
                  <a:pt x="684962" y="2991461"/>
                </a:lnTo>
                <a:lnTo>
                  <a:pt x="677065" y="2996302"/>
                </a:lnTo>
                <a:lnTo>
                  <a:pt x="671625" y="2999995"/>
                </a:lnTo>
                <a:lnTo>
                  <a:pt x="670148" y="3007944"/>
                </a:lnTo>
                <a:lnTo>
                  <a:pt x="670312" y="3020323"/>
                </a:lnTo>
                <a:lnTo>
                  <a:pt x="671133" y="3031720"/>
                </a:lnTo>
                <a:lnTo>
                  <a:pt x="671625" y="3036722"/>
                </a:lnTo>
                <a:lnTo>
                  <a:pt x="729336" y="3041975"/>
                </a:lnTo>
                <a:lnTo>
                  <a:pt x="743329" y="3138205"/>
                </a:lnTo>
                <a:lnTo>
                  <a:pt x="874508" y="3015739"/>
                </a:lnTo>
                <a:lnTo>
                  <a:pt x="746831" y="3005234"/>
                </a:lnTo>
                <a:lnTo>
                  <a:pt x="743329" y="2966742"/>
                </a:lnTo>
                <a:lnTo>
                  <a:pt x="774818" y="2963254"/>
                </a:lnTo>
                <a:lnTo>
                  <a:pt x="774818" y="2942257"/>
                </a:lnTo>
                <a:lnTo>
                  <a:pt x="839532" y="2942257"/>
                </a:lnTo>
                <a:lnTo>
                  <a:pt x="837781" y="2933502"/>
                </a:lnTo>
                <a:lnTo>
                  <a:pt x="928731" y="2930001"/>
                </a:lnTo>
                <a:lnTo>
                  <a:pt x="933970" y="2886270"/>
                </a:lnTo>
                <a:lnTo>
                  <a:pt x="1017930" y="2884519"/>
                </a:lnTo>
                <a:lnTo>
                  <a:pt x="1065149" y="2840788"/>
                </a:lnTo>
                <a:lnTo>
                  <a:pt x="1035411" y="2839037"/>
                </a:lnTo>
                <a:lnTo>
                  <a:pt x="1035411" y="2815633"/>
                </a:lnTo>
                <a:lnTo>
                  <a:pt x="963707" y="2809286"/>
                </a:lnTo>
                <a:lnTo>
                  <a:pt x="970697" y="2720059"/>
                </a:lnTo>
                <a:lnTo>
                  <a:pt x="1055752" y="2714820"/>
                </a:lnTo>
                <a:lnTo>
                  <a:pt x="1055752" y="2522374"/>
                </a:lnTo>
                <a:lnTo>
                  <a:pt x="1079142" y="2524125"/>
                </a:lnTo>
                <a:lnTo>
                  <a:pt x="1180584" y="2664086"/>
                </a:lnTo>
                <a:lnTo>
                  <a:pt x="1149095" y="2657082"/>
                </a:lnTo>
                <a:lnTo>
                  <a:pt x="1094887" y="2720059"/>
                </a:lnTo>
                <a:lnTo>
                  <a:pt x="1101876" y="2781299"/>
                </a:lnTo>
                <a:lnTo>
                  <a:pt x="1126361" y="2791791"/>
                </a:lnTo>
                <a:lnTo>
                  <a:pt x="1226052" y="2695574"/>
                </a:lnTo>
                <a:lnTo>
                  <a:pt x="1194577" y="2630847"/>
                </a:lnTo>
                <a:lnTo>
                  <a:pt x="1210321" y="2608099"/>
                </a:lnTo>
                <a:lnTo>
                  <a:pt x="1348490" y="2590604"/>
                </a:lnTo>
                <a:lnTo>
                  <a:pt x="1341487" y="2518872"/>
                </a:lnTo>
                <a:lnTo>
                  <a:pt x="1356356" y="2501377"/>
                </a:lnTo>
                <a:lnTo>
                  <a:pt x="1404450" y="2489135"/>
                </a:lnTo>
                <a:lnTo>
                  <a:pt x="1400962" y="2422642"/>
                </a:lnTo>
                <a:lnTo>
                  <a:pt x="1367723" y="2422642"/>
                </a:lnTo>
                <a:lnTo>
                  <a:pt x="1329244" y="2398157"/>
                </a:lnTo>
                <a:lnTo>
                  <a:pt x="1330995" y="2338668"/>
                </a:lnTo>
                <a:lnTo>
                  <a:pt x="1383686" y="2329928"/>
                </a:lnTo>
                <a:lnTo>
                  <a:pt x="1372975" y="2261698"/>
                </a:lnTo>
                <a:lnTo>
                  <a:pt x="1292517" y="2314184"/>
                </a:lnTo>
                <a:lnTo>
                  <a:pt x="1280274" y="2182963"/>
                </a:lnTo>
                <a:lnTo>
                  <a:pt x="1252288" y="2167219"/>
                </a:lnTo>
                <a:lnTo>
                  <a:pt x="1187574" y="2221455"/>
                </a:lnTo>
                <a:lnTo>
                  <a:pt x="1210321" y="2266937"/>
                </a:lnTo>
                <a:lnTo>
                  <a:pt x="1177082" y="2291436"/>
                </a:lnTo>
                <a:lnTo>
                  <a:pt x="1192389" y="2441888"/>
                </a:lnTo>
                <a:lnTo>
                  <a:pt x="1105378" y="2438387"/>
                </a:lnTo>
                <a:lnTo>
                  <a:pt x="1091385" y="2375410"/>
                </a:lnTo>
                <a:lnTo>
                  <a:pt x="1049405" y="2378911"/>
                </a:lnTo>
                <a:lnTo>
                  <a:pt x="1001091" y="2415652"/>
                </a:lnTo>
                <a:lnTo>
                  <a:pt x="947963" y="2328177"/>
                </a:lnTo>
                <a:lnTo>
                  <a:pt x="1028422" y="2259947"/>
                </a:lnTo>
                <a:lnTo>
                  <a:pt x="998684" y="2182963"/>
                </a:lnTo>
                <a:lnTo>
                  <a:pt x="890253" y="2259947"/>
                </a:lnTo>
                <a:lnTo>
                  <a:pt x="700488" y="2011514"/>
                </a:lnTo>
                <a:lnTo>
                  <a:pt x="818535" y="1924038"/>
                </a:lnTo>
                <a:lnTo>
                  <a:pt x="823788" y="1890799"/>
                </a:lnTo>
                <a:lnTo>
                  <a:pt x="855262" y="1887297"/>
                </a:lnTo>
                <a:lnTo>
                  <a:pt x="885000" y="1950274"/>
                </a:lnTo>
                <a:lnTo>
                  <a:pt x="953216" y="1903041"/>
                </a:lnTo>
                <a:lnTo>
                  <a:pt x="928731" y="1845303"/>
                </a:lnTo>
                <a:lnTo>
                  <a:pt x="982940" y="1820818"/>
                </a:lnTo>
                <a:lnTo>
                  <a:pt x="956718" y="1756077"/>
                </a:lnTo>
                <a:lnTo>
                  <a:pt x="1047654" y="1701841"/>
                </a:lnTo>
                <a:lnTo>
                  <a:pt x="1031923" y="1617867"/>
                </a:lnTo>
                <a:lnTo>
                  <a:pt x="954967" y="1654608"/>
                </a:lnTo>
                <a:lnTo>
                  <a:pt x="953216" y="1682595"/>
                </a:lnTo>
                <a:lnTo>
                  <a:pt x="909485" y="1701841"/>
                </a:lnTo>
                <a:lnTo>
                  <a:pt x="898993" y="1656359"/>
                </a:lnTo>
                <a:lnTo>
                  <a:pt x="940973" y="1633611"/>
                </a:lnTo>
                <a:lnTo>
                  <a:pt x="947963" y="1607375"/>
                </a:lnTo>
                <a:lnTo>
                  <a:pt x="998684" y="1584628"/>
                </a:lnTo>
                <a:lnTo>
                  <a:pt x="1002186" y="1533893"/>
                </a:lnTo>
                <a:lnTo>
                  <a:pt x="1026671" y="1530829"/>
                </a:lnTo>
                <a:lnTo>
                  <a:pt x="1026671" y="1549637"/>
                </a:lnTo>
                <a:lnTo>
                  <a:pt x="1049405" y="1540897"/>
                </a:lnTo>
                <a:lnTo>
                  <a:pt x="1079142" y="1546136"/>
                </a:lnTo>
                <a:lnTo>
                  <a:pt x="1093136" y="1553139"/>
                </a:lnTo>
                <a:lnTo>
                  <a:pt x="1107129" y="1549637"/>
                </a:lnTo>
                <a:lnTo>
                  <a:pt x="1122860" y="1595119"/>
                </a:lnTo>
                <a:lnTo>
                  <a:pt x="1240045" y="1546136"/>
                </a:lnTo>
                <a:lnTo>
                  <a:pt x="1121122" y="1161243"/>
                </a:lnTo>
                <a:lnTo>
                  <a:pt x="1150846" y="1103505"/>
                </a:lnTo>
                <a:lnTo>
                  <a:pt x="1117621" y="1066764"/>
                </a:lnTo>
                <a:lnTo>
                  <a:pt x="1073890" y="1058023"/>
                </a:lnTo>
                <a:lnTo>
                  <a:pt x="1077391" y="942561"/>
                </a:lnTo>
                <a:lnTo>
                  <a:pt x="1037162" y="914560"/>
                </a:lnTo>
                <a:lnTo>
                  <a:pt x="1008088" y="874542"/>
                </a:lnTo>
                <a:lnTo>
                  <a:pt x="991666" y="852808"/>
                </a:lnTo>
                <a:lnTo>
                  <a:pt x="977701" y="841078"/>
                </a:lnTo>
                <a:lnTo>
                  <a:pt x="961221" y="838323"/>
                </a:lnTo>
                <a:lnTo>
                  <a:pt x="940315" y="837370"/>
                </a:lnTo>
                <a:lnTo>
                  <a:pt x="922362" y="837398"/>
                </a:lnTo>
                <a:lnTo>
                  <a:pt x="914738" y="837590"/>
                </a:lnTo>
                <a:lnTo>
                  <a:pt x="919101" y="799098"/>
                </a:lnTo>
                <a:lnTo>
                  <a:pt x="1026671" y="800849"/>
                </a:lnTo>
                <a:lnTo>
                  <a:pt x="1024920" y="788593"/>
                </a:lnTo>
                <a:lnTo>
                  <a:pt x="1124610" y="786842"/>
                </a:lnTo>
                <a:lnTo>
                  <a:pt x="1123299" y="775990"/>
                </a:lnTo>
                <a:lnTo>
                  <a:pt x="1120678" y="749885"/>
                </a:lnTo>
                <a:lnTo>
                  <a:pt x="1118713" y="718205"/>
                </a:lnTo>
                <a:lnTo>
                  <a:pt x="1119372" y="690626"/>
                </a:lnTo>
                <a:lnTo>
                  <a:pt x="1137292" y="629615"/>
                </a:lnTo>
                <a:lnTo>
                  <a:pt x="1152597" y="590908"/>
                </a:lnTo>
                <a:lnTo>
                  <a:pt x="1217311" y="587406"/>
                </a:lnTo>
                <a:lnTo>
                  <a:pt x="1220813" y="540160"/>
                </a:lnTo>
                <a:lnTo>
                  <a:pt x="1252288" y="540160"/>
                </a:lnTo>
                <a:lnTo>
                  <a:pt x="1255790" y="585655"/>
                </a:lnTo>
                <a:lnTo>
                  <a:pt x="1438346" y="583904"/>
                </a:lnTo>
                <a:lnTo>
                  <a:pt x="1441191" y="568160"/>
                </a:lnTo>
                <a:lnTo>
                  <a:pt x="1568868" y="571662"/>
                </a:lnTo>
                <a:lnTo>
                  <a:pt x="1570606" y="617144"/>
                </a:lnTo>
                <a:lnTo>
                  <a:pt x="1589852" y="617144"/>
                </a:lnTo>
                <a:lnTo>
                  <a:pt x="1588101" y="683622"/>
                </a:lnTo>
                <a:lnTo>
                  <a:pt x="1567118" y="683622"/>
                </a:lnTo>
                <a:lnTo>
                  <a:pt x="1560114" y="823583"/>
                </a:lnTo>
                <a:lnTo>
                  <a:pt x="1687791" y="818344"/>
                </a:lnTo>
                <a:lnTo>
                  <a:pt x="1694795" y="923315"/>
                </a:lnTo>
                <a:lnTo>
                  <a:pt x="1717529" y="935557"/>
                </a:lnTo>
                <a:lnTo>
                  <a:pt x="1736761" y="911059"/>
                </a:lnTo>
                <a:lnTo>
                  <a:pt x="1757758" y="918062"/>
                </a:lnTo>
                <a:lnTo>
                  <a:pt x="1794486" y="881321"/>
                </a:lnTo>
                <a:lnTo>
                  <a:pt x="1843455" y="923315"/>
                </a:lnTo>
                <a:lnTo>
                  <a:pt x="1835065" y="931242"/>
                </a:lnTo>
                <a:lnTo>
                  <a:pt x="1817001" y="948682"/>
                </a:lnTo>
                <a:lnTo>
                  <a:pt x="1799921" y="966122"/>
                </a:lnTo>
                <a:lnTo>
                  <a:pt x="1794486" y="974049"/>
                </a:lnTo>
                <a:lnTo>
                  <a:pt x="1840974" y="998378"/>
                </a:lnTo>
                <a:lnTo>
                  <a:pt x="1938126" y="1051902"/>
                </a:lnTo>
                <a:lnTo>
                  <a:pt x="2034293" y="1105426"/>
                </a:lnTo>
                <a:lnTo>
                  <a:pt x="2077827" y="1129755"/>
                </a:lnTo>
                <a:lnTo>
                  <a:pt x="2086568" y="1056272"/>
                </a:lnTo>
                <a:lnTo>
                  <a:pt x="2072574" y="1054521"/>
                </a:lnTo>
                <a:lnTo>
                  <a:pt x="2074325" y="1003787"/>
                </a:lnTo>
                <a:lnTo>
                  <a:pt x="2084817" y="1009040"/>
                </a:lnTo>
                <a:lnTo>
                  <a:pt x="2088318" y="961793"/>
                </a:lnTo>
                <a:lnTo>
                  <a:pt x="2072574" y="958305"/>
                </a:lnTo>
                <a:lnTo>
                  <a:pt x="2072574" y="902099"/>
                </a:lnTo>
                <a:lnTo>
                  <a:pt x="2053342" y="888325"/>
                </a:lnTo>
                <a:lnTo>
                  <a:pt x="2053342" y="856823"/>
                </a:lnTo>
                <a:lnTo>
                  <a:pt x="2023604" y="813092"/>
                </a:lnTo>
                <a:lnTo>
                  <a:pt x="2023604" y="785105"/>
                </a:lnTo>
                <a:lnTo>
                  <a:pt x="2049840" y="755354"/>
                </a:lnTo>
                <a:lnTo>
                  <a:pt x="2191511" y="760606"/>
                </a:lnTo>
                <a:lnTo>
                  <a:pt x="2190772" y="781135"/>
                </a:lnTo>
                <a:lnTo>
                  <a:pt x="2189541" y="826428"/>
                </a:lnTo>
                <a:lnTo>
                  <a:pt x="2189295" y="872050"/>
                </a:lnTo>
                <a:lnTo>
                  <a:pt x="2223236" y="896764"/>
                </a:lnTo>
                <a:lnTo>
                  <a:pt x="2228238" y="897065"/>
                </a:lnTo>
                <a:lnTo>
                  <a:pt x="2230865" y="944298"/>
                </a:lnTo>
                <a:lnTo>
                  <a:pt x="2277208" y="979288"/>
                </a:lnTo>
                <a:lnTo>
                  <a:pt x="2303444" y="944298"/>
                </a:lnTo>
                <a:lnTo>
                  <a:pt x="2313936" y="970548"/>
                </a:lnTo>
                <a:lnTo>
                  <a:pt x="2331431" y="970548"/>
                </a:lnTo>
                <a:lnTo>
                  <a:pt x="2337908" y="952206"/>
                </a:lnTo>
                <a:lnTo>
                  <a:pt x="2351764" y="911722"/>
                </a:lnTo>
                <a:lnTo>
                  <a:pt x="2364635" y="870910"/>
                </a:lnTo>
                <a:lnTo>
                  <a:pt x="2368158" y="851584"/>
                </a:lnTo>
                <a:lnTo>
                  <a:pt x="2361575" y="847017"/>
                </a:lnTo>
                <a:lnTo>
                  <a:pt x="2352200" y="838678"/>
                </a:lnTo>
                <a:lnTo>
                  <a:pt x="2343808" y="830667"/>
                </a:lnTo>
                <a:lnTo>
                  <a:pt x="2340171" y="827085"/>
                </a:lnTo>
                <a:lnTo>
                  <a:pt x="2347469" y="812295"/>
                </a:lnTo>
                <a:lnTo>
                  <a:pt x="2363131" y="779628"/>
                </a:lnTo>
                <a:lnTo>
                  <a:pt x="2377808" y="746635"/>
                </a:lnTo>
                <a:lnTo>
                  <a:pt x="2382151" y="730869"/>
                </a:lnTo>
                <a:lnTo>
                  <a:pt x="2349601" y="729036"/>
                </a:lnTo>
                <a:lnTo>
                  <a:pt x="2283110" y="726710"/>
                </a:lnTo>
                <a:lnTo>
                  <a:pt x="2217605" y="724713"/>
                </a:lnTo>
                <a:lnTo>
                  <a:pt x="2188009" y="723865"/>
                </a:lnTo>
                <a:lnTo>
                  <a:pt x="2195013" y="690626"/>
                </a:lnTo>
                <a:lnTo>
                  <a:pt x="2172265" y="692377"/>
                </a:lnTo>
                <a:lnTo>
                  <a:pt x="2125046" y="739609"/>
                </a:lnTo>
                <a:lnTo>
                  <a:pt x="2083066" y="695878"/>
                </a:lnTo>
                <a:lnTo>
                  <a:pt x="1925665" y="701117"/>
                </a:lnTo>
                <a:lnTo>
                  <a:pt x="1923914" y="755354"/>
                </a:lnTo>
                <a:lnTo>
                  <a:pt x="1944897" y="755354"/>
                </a:lnTo>
                <a:lnTo>
                  <a:pt x="1948399" y="785105"/>
                </a:lnTo>
                <a:lnTo>
                  <a:pt x="1925665" y="830587"/>
                </a:lnTo>
                <a:lnTo>
                  <a:pt x="1825960" y="825334"/>
                </a:lnTo>
                <a:lnTo>
                  <a:pt x="1824223" y="795596"/>
                </a:lnTo>
                <a:lnTo>
                  <a:pt x="1768250" y="786842"/>
                </a:lnTo>
                <a:lnTo>
                  <a:pt x="1773502" y="625898"/>
                </a:lnTo>
                <a:lnTo>
                  <a:pt x="1782243" y="624147"/>
                </a:lnTo>
                <a:lnTo>
                  <a:pt x="1782243" y="580402"/>
                </a:lnTo>
                <a:lnTo>
                  <a:pt x="1806728" y="575150"/>
                </a:lnTo>
                <a:lnTo>
                  <a:pt x="1801475" y="494678"/>
                </a:lnTo>
                <a:lnTo>
                  <a:pt x="1708788" y="482435"/>
                </a:lnTo>
                <a:lnTo>
                  <a:pt x="1700034" y="550665"/>
                </a:lnTo>
                <a:lnTo>
                  <a:pt x="1668559" y="550665"/>
                </a:lnTo>
                <a:lnTo>
                  <a:pt x="1670310" y="424697"/>
                </a:lnTo>
                <a:lnTo>
                  <a:pt x="1738950" y="424697"/>
                </a:lnTo>
                <a:lnTo>
                  <a:pt x="1738275" y="430920"/>
                </a:lnTo>
                <a:lnTo>
                  <a:pt x="1737149" y="444627"/>
                </a:lnTo>
                <a:lnTo>
                  <a:pt x="1772018" y="464913"/>
                </a:lnTo>
                <a:lnTo>
                  <a:pt x="1801475" y="464940"/>
                </a:lnTo>
                <a:lnTo>
                  <a:pt x="1808479" y="288238"/>
                </a:lnTo>
                <a:lnTo>
                  <a:pt x="1941395" y="286487"/>
                </a:lnTo>
                <a:lnTo>
                  <a:pt x="1948399" y="192008"/>
                </a:lnTo>
                <a:lnTo>
                  <a:pt x="2032345" y="199012"/>
                </a:lnTo>
                <a:lnTo>
                  <a:pt x="2028857" y="235753"/>
                </a:lnTo>
                <a:lnTo>
                  <a:pt x="2046338" y="237504"/>
                </a:lnTo>
                <a:lnTo>
                  <a:pt x="2035847" y="307484"/>
                </a:lnTo>
                <a:lnTo>
                  <a:pt x="2165275" y="310972"/>
                </a:lnTo>
                <a:lnTo>
                  <a:pt x="2179268" y="32801"/>
                </a:lnTo>
                <a:lnTo>
                  <a:pt x="2189872" y="31326"/>
                </a:lnTo>
                <a:lnTo>
                  <a:pt x="2214250" y="27555"/>
                </a:lnTo>
                <a:lnTo>
                  <a:pt x="2241252" y="22472"/>
                </a:lnTo>
                <a:lnTo>
                  <a:pt x="2259727" y="17057"/>
                </a:lnTo>
                <a:lnTo>
                  <a:pt x="2272455" y="11443"/>
                </a:lnTo>
                <a:lnTo>
                  <a:pt x="2286828" y="5907"/>
                </a:lnTo>
                <a:lnTo>
                  <a:pt x="2298579" y="1682"/>
                </a:lnTo>
                <a:lnTo>
                  <a:pt x="2303444" y="0"/>
                </a:lnTo>
                <a:lnTo>
                  <a:pt x="2317437" y="18808"/>
                </a:lnTo>
                <a:lnTo>
                  <a:pt x="2341922" y="11804"/>
                </a:lnTo>
                <a:lnTo>
                  <a:pt x="2352414" y="59051"/>
                </a:lnTo>
                <a:lnTo>
                  <a:pt x="2449492" y="69542"/>
                </a:lnTo>
                <a:lnTo>
                  <a:pt x="2453855" y="148277"/>
                </a:lnTo>
                <a:lnTo>
                  <a:pt x="2478340" y="239254"/>
                </a:lnTo>
                <a:lnTo>
                  <a:pt x="2522071" y="237504"/>
                </a:lnTo>
                <a:lnTo>
                  <a:pt x="2481842" y="291740"/>
                </a:lnTo>
                <a:lnTo>
                  <a:pt x="2531468" y="347713"/>
                </a:lnTo>
                <a:lnTo>
                  <a:pt x="2722766" y="466691"/>
                </a:lnTo>
                <a:lnTo>
                  <a:pt x="2717964" y="508671"/>
                </a:lnTo>
                <a:lnTo>
                  <a:pt x="2738948" y="517425"/>
                </a:lnTo>
                <a:lnTo>
                  <a:pt x="2758194" y="478933"/>
                </a:lnTo>
                <a:lnTo>
                  <a:pt x="2784429" y="492927"/>
                </a:lnTo>
                <a:lnTo>
                  <a:pt x="2782678" y="517425"/>
                </a:lnTo>
                <a:lnTo>
                  <a:pt x="2828147" y="533170"/>
                </a:lnTo>
                <a:lnTo>
                  <a:pt x="2817655" y="564658"/>
                </a:lnTo>
                <a:lnTo>
                  <a:pt x="2854382" y="578652"/>
                </a:lnTo>
                <a:lnTo>
                  <a:pt x="2840389" y="620645"/>
                </a:lnTo>
                <a:lnTo>
                  <a:pt x="2889359" y="650383"/>
                </a:lnTo>
                <a:lnTo>
                  <a:pt x="2886746" y="669629"/>
                </a:lnTo>
                <a:lnTo>
                  <a:pt x="2908605" y="674881"/>
                </a:lnTo>
                <a:lnTo>
                  <a:pt x="2913769" y="655582"/>
                </a:lnTo>
                <a:lnTo>
                  <a:pt x="2924999" y="611024"/>
                </a:lnTo>
                <a:lnTo>
                  <a:pt x="2935900" y="561216"/>
                </a:lnTo>
                <a:lnTo>
                  <a:pt x="2940080" y="526166"/>
                </a:lnTo>
                <a:lnTo>
                  <a:pt x="2934970" y="491398"/>
                </a:lnTo>
                <a:lnTo>
                  <a:pt x="2925437" y="442196"/>
                </a:lnTo>
                <a:lnTo>
                  <a:pt x="2916231" y="398241"/>
                </a:lnTo>
                <a:lnTo>
                  <a:pt x="2912107" y="379215"/>
                </a:lnTo>
                <a:lnTo>
                  <a:pt x="3177953" y="506920"/>
                </a:lnTo>
                <a:lnTo>
                  <a:pt x="3191067" y="548474"/>
                </a:lnTo>
                <a:lnTo>
                  <a:pt x="3230425" y="608403"/>
                </a:lnTo>
                <a:lnTo>
                  <a:pt x="3278246" y="636773"/>
                </a:lnTo>
                <a:lnTo>
                  <a:pt x="3349353" y="675316"/>
                </a:lnTo>
                <a:lnTo>
                  <a:pt x="3413901" y="709267"/>
                </a:lnTo>
                <a:lnTo>
                  <a:pt x="3442048" y="723865"/>
                </a:lnTo>
                <a:close/>
              </a:path>
            </a:pathLst>
          </a:custGeom>
          <a:ln w="13678">
            <a:solidFill>
              <a:srgbClr val="8F232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00829" y="1624160"/>
            <a:ext cx="506730" cy="464184"/>
          </a:xfrm>
          <a:custGeom>
            <a:avLst/>
            <a:gdLst/>
            <a:ahLst/>
            <a:cxnLst/>
            <a:rect l="l" t="t" r="r" b="b"/>
            <a:pathLst>
              <a:path w="506730" h="464185">
                <a:moveTo>
                  <a:pt x="0" y="464069"/>
                </a:moveTo>
                <a:lnTo>
                  <a:pt x="506623" y="464069"/>
                </a:lnTo>
                <a:lnTo>
                  <a:pt x="506623" y="0"/>
                </a:lnTo>
                <a:lnTo>
                  <a:pt x="0" y="0"/>
                </a:lnTo>
                <a:lnTo>
                  <a:pt x="0" y="464069"/>
                </a:lnTo>
                <a:close/>
              </a:path>
            </a:pathLst>
          </a:custGeom>
          <a:solidFill>
            <a:srgbClr val="821517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00829" y="1624164"/>
            <a:ext cx="506730" cy="464184"/>
          </a:xfrm>
          <a:custGeom>
            <a:avLst/>
            <a:gdLst/>
            <a:ahLst/>
            <a:cxnLst/>
            <a:rect l="l" t="t" r="r" b="b"/>
            <a:pathLst>
              <a:path w="506730" h="464185">
                <a:moveTo>
                  <a:pt x="0" y="464065"/>
                </a:moveTo>
                <a:lnTo>
                  <a:pt x="506619" y="464065"/>
                </a:lnTo>
                <a:lnTo>
                  <a:pt x="506619" y="0"/>
                </a:lnTo>
                <a:lnTo>
                  <a:pt x="0" y="0"/>
                </a:lnTo>
                <a:lnTo>
                  <a:pt x="0" y="464065"/>
                </a:lnTo>
                <a:close/>
              </a:path>
            </a:pathLst>
          </a:custGeom>
          <a:ln w="49243">
            <a:solidFill>
              <a:srgbClr val="8215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62272" y="1020114"/>
            <a:ext cx="378189" cy="3781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46746" y="3106395"/>
            <a:ext cx="378189" cy="3781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857673" y="5639855"/>
            <a:ext cx="497205" cy="34036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30175" marR="5080" indent="-118110">
              <a:lnSpc>
                <a:spcPts val="1180"/>
              </a:lnSpc>
              <a:spcBef>
                <a:spcPts val="229"/>
              </a:spcBef>
            </a:pPr>
            <a:r>
              <a:rPr dirty="0" sz="1050" spc="10">
                <a:solidFill>
                  <a:srgbClr val="58595B"/>
                </a:solidFill>
                <a:latin typeface="Arial"/>
                <a:cs typeface="Arial"/>
              </a:rPr>
              <a:t>Perdido  </a:t>
            </a:r>
            <a:r>
              <a:rPr dirty="0" sz="1050" spc="15">
                <a:solidFill>
                  <a:srgbClr val="58595B"/>
                </a:solidFill>
                <a:latin typeface="Arial"/>
                <a:cs typeface="Arial"/>
              </a:rPr>
              <a:t>Bay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43372" y="2033317"/>
            <a:ext cx="770890" cy="189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50" spc="25">
                <a:solidFill>
                  <a:srgbClr val="58595B"/>
                </a:solidFill>
                <a:latin typeface="Arial"/>
                <a:cs typeface="Arial"/>
              </a:rPr>
              <a:t>W </a:t>
            </a:r>
            <a:r>
              <a:rPr dirty="0" sz="1050" spc="15">
                <a:solidFill>
                  <a:srgbClr val="58595B"/>
                </a:solidFill>
                <a:latin typeface="Arial"/>
                <a:cs typeface="Arial"/>
              </a:rPr>
              <a:t>9 </a:t>
            </a:r>
            <a:r>
              <a:rPr dirty="0" sz="1050" spc="10">
                <a:solidFill>
                  <a:srgbClr val="58595B"/>
                </a:solidFill>
                <a:latin typeface="Arial"/>
                <a:cs typeface="Arial"/>
              </a:rPr>
              <a:t>Mile</a:t>
            </a:r>
            <a:r>
              <a:rPr dirty="0" sz="1050" spc="-10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50" spc="10">
                <a:solidFill>
                  <a:srgbClr val="58595B"/>
                </a:solidFill>
                <a:latin typeface="Arial"/>
                <a:cs typeface="Arial"/>
              </a:rPr>
              <a:t>Rd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00565" y="3172367"/>
            <a:ext cx="162560" cy="93853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z="1050" spc="10">
                <a:solidFill>
                  <a:srgbClr val="58595B"/>
                </a:solidFill>
                <a:latin typeface="Arial"/>
                <a:cs typeface="Arial"/>
              </a:rPr>
              <a:t>Pine Forest</a:t>
            </a:r>
            <a:r>
              <a:rPr dirty="0" sz="1050" spc="-5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50" spc="10">
                <a:solidFill>
                  <a:srgbClr val="58595B"/>
                </a:solidFill>
                <a:latin typeface="Arial"/>
                <a:cs typeface="Arial"/>
              </a:rPr>
              <a:t>Rd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56575" y="1727344"/>
            <a:ext cx="162560" cy="66421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sz="1050" spc="10">
                <a:solidFill>
                  <a:srgbClr val="58595B"/>
                </a:solidFill>
                <a:latin typeface="Arial"/>
                <a:cs typeface="Arial"/>
              </a:rPr>
              <a:t>Beulah</a:t>
            </a:r>
            <a:r>
              <a:rPr dirty="0" sz="1050" spc="-5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50" spc="10">
                <a:solidFill>
                  <a:srgbClr val="58595B"/>
                </a:solidFill>
                <a:latin typeface="Arial"/>
                <a:cs typeface="Arial"/>
              </a:rPr>
              <a:t>Rd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48185" y="2127810"/>
            <a:ext cx="732790" cy="189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50" spc="15">
                <a:solidFill>
                  <a:srgbClr val="58595B"/>
                </a:solidFill>
                <a:latin typeface="Arial"/>
                <a:cs typeface="Arial"/>
              </a:rPr>
              <a:t>E 9 </a:t>
            </a:r>
            <a:r>
              <a:rPr dirty="0" sz="1050" spc="10">
                <a:solidFill>
                  <a:srgbClr val="58595B"/>
                </a:solidFill>
                <a:latin typeface="Arial"/>
                <a:cs typeface="Arial"/>
              </a:rPr>
              <a:t>Mile</a:t>
            </a:r>
            <a:r>
              <a:rPr dirty="0" sz="1050" spc="-9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50" spc="10">
                <a:solidFill>
                  <a:srgbClr val="58595B"/>
                </a:solidFill>
                <a:latin typeface="Arial"/>
                <a:cs typeface="Arial"/>
              </a:rPr>
              <a:t>Rd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 rot="1560000">
            <a:off x="2438885" y="3203019"/>
            <a:ext cx="720564" cy="133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40"/>
              </a:lnSpc>
            </a:pPr>
            <a:r>
              <a:rPr dirty="0" sz="1050" spc="10">
                <a:solidFill>
                  <a:srgbClr val="58595B"/>
                </a:solidFill>
                <a:latin typeface="Arial"/>
                <a:cs typeface="Arial"/>
              </a:rPr>
              <a:t>Mobile</a:t>
            </a:r>
            <a:r>
              <a:rPr dirty="0" sz="1050" spc="-6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50" spc="10">
                <a:solidFill>
                  <a:srgbClr val="58595B"/>
                </a:solidFill>
                <a:latin typeface="Arial"/>
                <a:cs typeface="Arial"/>
              </a:rPr>
              <a:t>Hwy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 rot="420000">
            <a:off x="5794822" y="6271128"/>
            <a:ext cx="967353" cy="133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40"/>
              </a:lnSpc>
            </a:pPr>
            <a:r>
              <a:rPr dirty="0" sz="1050" spc="25">
                <a:solidFill>
                  <a:srgbClr val="58595B"/>
                </a:solidFill>
                <a:latin typeface="Arial"/>
                <a:cs typeface="Arial"/>
              </a:rPr>
              <a:t>W </a:t>
            </a:r>
            <a:r>
              <a:rPr dirty="0" sz="1050" spc="5">
                <a:solidFill>
                  <a:srgbClr val="58595B"/>
                </a:solidFill>
                <a:latin typeface="Arial"/>
                <a:cs typeface="Arial"/>
              </a:rPr>
              <a:t>Cervantes</a:t>
            </a:r>
            <a:r>
              <a:rPr dirty="0" sz="1050" spc="-7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50" spc="10">
                <a:solidFill>
                  <a:srgbClr val="58595B"/>
                </a:solidFill>
                <a:latin typeface="Arial"/>
                <a:cs typeface="Arial"/>
              </a:rPr>
              <a:t>St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 rot="21000000">
            <a:off x="5275283" y="6617619"/>
            <a:ext cx="794878" cy="133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40"/>
              </a:lnSpc>
            </a:pPr>
            <a:r>
              <a:rPr dirty="0" sz="1050" spc="25">
                <a:solidFill>
                  <a:srgbClr val="58595B"/>
                </a:solidFill>
                <a:latin typeface="Arial"/>
                <a:cs typeface="Arial"/>
              </a:rPr>
              <a:t>W </a:t>
            </a:r>
            <a:r>
              <a:rPr dirty="0" sz="1050" spc="10">
                <a:solidFill>
                  <a:srgbClr val="58595B"/>
                </a:solidFill>
                <a:latin typeface="Arial"/>
                <a:cs typeface="Arial"/>
              </a:rPr>
              <a:t>Navy</a:t>
            </a:r>
            <a:r>
              <a:rPr dirty="0" sz="1050" spc="-95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50" spc="10">
                <a:solidFill>
                  <a:srgbClr val="58595B"/>
                </a:solidFill>
                <a:latin typeface="Arial"/>
                <a:cs typeface="Arial"/>
              </a:rPr>
              <a:t>Blvd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 rot="60000">
            <a:off x="2437893" y="6877157"/>
            <a:ext cx="698136" cy="133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40"/>
              </a:lnSpc>
            </a:pPr>
            <a:r>
              <a:rPr dirty="0" sz="1050" spc="15">
                <a:solidFill>
                  <a:srgbClr val="58595B"/>
                </a:solidFill>
                <a:latin typeface="Arial"/>
                <a:cs typeface="Arial"/>
              </a:rPr>
              <a:t>US </a:t>
            </a:r>
            <a:r>
              <a:rPr dirty="0" sz="1050" spc="10">
                <a:solidFill>
                  <a:srgbClr val="58595B"/>
                </a:solidFill>
                <a:latin typeface="Arial"/>
                <a:cs typeface="Arial"/>
              </a:rPr>
              <a:t>Hwy</a:t>
            </a:r>
            <a:r>
              <a:rPr dirty="0" sz="1050" spc="-9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50" spc="10">
                <a:solidFill>
                  <a:srgbClr val="58595B"/>
                </a:solidFill>
                <a:latin typeface="Arial"/>
                <a:cs typeface="Arial"/>
              </a:rPr>
              <a:t>98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 rot="4140000">
            <a:off x="4432808" y="1328995"/>
            <a:ext cx="954154" cy="133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5"/>
              </a:lnSpc>
            </a:pPr>
            <a:r>
              <a:rPr dirty="0" baseline="2645" sz="1575" spc="15">
                <a:solidFill>
                  <a:srgbClr val="58595B"/>
                </a:solidFill>
                <a:latin typeface="Arial"/>
                <a:cs typeface="Arial"/>
              </a:rPr>
              <a:t>Pensacola</a:t>
            </a:r>
            <a:r>
              <a:rPr dirty="0" baseline="2645" sz="1575" spc="-7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50" spc="10">
                <a:solidFill>
                  <a:srgbClr val="58595B"/>
                </a:solidFill>
                <a:latin typeface="Arial"/>
                <a:cs typeface="Arial"/>
              </a:rPr>
              <a:t>Blvd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 rot="3240000">
            <a:off x="6082863" y="5179100"/>
            <a:ext cx="954154" cy="133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55"/>
              </a:lnSpc>
            </a:pPr>
            <a:r>
              <a:rPr dirty="0" baseline="2645" sz="1575" spc="15">
                <a:solidFill>
                  <a:srgbClr val="58595B"/>
                </a:solidFill>
                <a:latin typeface="Arial"/>
                <a:cs typeface="Arial"/>
              </a:rPr>
              <a:t>Pensacola</a:t>
            </a:r>
            <a:r>
              <a:rPr dirty="0" baseline="2645" sz="1575" spc="-7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dirty="0" sz="1050" spc="10">
                <a:solidFill>
                  <a:srgbClr val="58595B"/>
                </a:solidFill>
                <a:latin typeface="Arial"/>
                <a:cs typeface="Arial"/>
              </a:rPr>
              <a:t>Blvd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44786" y="7117160"/>
            <a:ext cx="664210" cy="34036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213995" marR="5080" indent="-201930">
              <a:lnSpc>
                <a:spcPts val="1180"/>
              </a:lnSpc>
              <a:spcBef>
                <a:spcPts val="229"/>
              </a:spcBef>
            </a:pPr>
            <a:r>
              <a:rPr dirty="0" sz="1050" spc="10">
                <a:solidFill>
                  <a:srgbClr val="58595B"/>
                </a:solidFill>
                <a:latin typeface="Arial"/>
                <a:cs typeface="Arial"/>
              </a:rPr>
              <a:t>Pensacola  </a:t>
            </a:r>
            <a:r>
              <a:rPr dirty="0" sz="1050" spc="15">
                <a:solidFill>
                  <a:srgbClr val="58595B"/>
                </a:solidFill>
                <a:latin typeface="Arial"/>
                <a:cs typeface="Arial"/>
              </a:rPr>
              <a:t>Bay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539976" y="1995838"/>
            <a:ext cx="626110" cy="34036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94945" marR="5080" indent="-182880">
              <a:lnSpc>
                <a:spcPts val="1180"/>
              </a:lnSpc>
              <a:spcBef>
                <a:spcPts val="229"/>
              </a:spcBef>
            </a:pPr>
            <a:r>
              <a:rPr dirty="0" sz="1050" spc="10">
                <a:solidFill>
                  <a:srgbClr val="58595B"/>
                </a:solidFill>
                <a:latin typeface="Arial"/>
                <a:cs typeface="Arial"/>
              </a:rPr>
              <a:t>Escambia  </a:t>
            </a:r>
            <a:r>
              <a:rPr dirty="0" sz="1050" spc="15">
                <a:solidFill>
                  <a:srgbClr val="58595B"/>
                </a:solidFill>
                <a:latin typeface="Arial"/>
                <a:cs typeface="Arial"/>
              </a:rPr>
              <a:t>Bay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98235" y="125733"/>
            <a:ext cx="950594" cy="288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00" spc="10">
                <a:solidFill>
                  <a:srgbClr val="231F20"/>
                </a:solidFill>
                <a:latin typeface="Arial"/>
                <a:cs typeface="Arial"/>
              </a:rPr>
              <a:t>Gonzalez</a:t>
            </a:r>
            <a:endParaRPr sz="17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44308" y="2526850"/>
            <a:ext cx="682625" cy="288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00" spc="10">
                <a:solidFill>
                  <a:srgbClr val="231F20"/>
                </a:solidFill>
                <a:latin typeface="Arial"/>
                <a:cs typeface="Arial"/>
              </a:rPr>
              <a:t>Ensley</a:t>
            </a:r>
            <a:endParaRPr sz="1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87816" y="2907010"/>
            <a:ext cx="1083945" cy="288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00" spc="10">
                <a:solidFill>
                  <a:srgbClr val="231F20"/>
                </a:solidFill>
                <a:latin typeface="Arial"/>
                <a:cs typeface="Arial"/>
              </a:rPr>
              <a:t>Ferry</a:t>
            </a:r>
            <a:r>
              <a:rPr dirty="0" sz="1700" spc="-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700" spc="10">
                <a:solidFill>
                  <a:srgbClr val="231F20"/>
                </a:solidFill>
                <a:latin typeface="Arial"/>
                <a:cs typeface="Arial"/>
              </a:rPr>
              <a:t>Pass</a:t>
            </a:r>
            <a:endParaRPr sz="17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35035" y="4654173"/>
            <a:ext cx="828675" cy="288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00" spc="10">
                <a:solidFill>
                  <a:srgbClr val="231F20"/>
                </a:solidFill>
                <a:latin typeface="Arial"/>
                <a:cs typeface="Arial"/>
              </a:rPr>
              <a:t>Bellview</a:t>
            </a:r>
            <a:endParaRPr sz="17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67395" y="7323174"/>
            <a:ext cx="1087755" cy="288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00">
                <a:solidFill>
                  <a:srgbClr val="231F20"/>
                </a:solidFill>
                <a:latin typeface="Arial"/>
                <a:cs typeface="Arial"/>
              </a:rPr>
              <a:t>Warrington</a:t>
            </a:r>
            <a:endParaRPr sz="17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14330" y="4329165"/>
            <a:ext cx="548640" cy="288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00" spc="10">
                <a:solidFill>
                  <a:srgbClr val="231F20"/>
                </a:solidFill>
                <a:latin typeface="Arial"/>
                <a:cs typeface="Arial"/>
              </a:rPr>
              <a:t>Brent</a:t>
            </a:r>
            <a:endParaRPr sz="17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709158" y="4008097"/>
            <a:ext cx="1047750" cy="520700"/>
          </a:xfrm>
          <a:prstGeom prst="rect">
            <a:avLst/>
          </a:prstGeom>
        </p:spPr>
        <p:txBody>
          <a:bodyPr wrap="square" lIns="0" tIns="45719" rIns="0" bIns="0" rtlCol="0" vert="horz">
            <a:spAutoFit/>
          </a:bodyPr>
          <a:lstStyle/>
          <a:p>
            <a:pPr marL="12700" marR="5080" indent="36195">
              <a:lnSpc>
                <a:spcPts val="1830"/>
              </a:lnSpc>
              <a:spcBef>
                <a:spcPts val="359"/>
              </a:spcBef>
            </a:pPr>
            <a:r>
              <a:rPr dirty="0" sz="1700" spc="5">
                <a:solidFill>
                  <a:srgbClr val="231F20"/>
                </a:solidFill>
                <a:latin typeface="Arial"/>
                <a:cs typeface="Arial"/>
              </a:rPr>
              <a:t>Northeast  </a:t>
            </a:r>
            <a:r>
              <a:rPr dirty="0" sz="1700" spc="10">
                <a:solidFill>
                  <a:srgbClr val="231F20"/>
                </a:solidFill>
                <a:latin typeface="Arial"/>
                <a:cs typeface="Arial"/>
              </a:rPr>
              <a:t>Pensacola</a:t>
            </a:r>
            <a:endParaRPr sz="17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87749" y="5845649"/>
            <a:ext cx="1047750" cy="520700"/>
          </a:xfrm>
          <a:prstGeom prst="rect">
            <a:avLst/>
          </a:prstGeom>
        </p:spPr>
        <p:txBody>
          <a:bodyPr wrap="square" lIns="0" tIns="45719" rIns="0" bIns="0" rtlCol="0" vert="horz">
            <a:spAutoFit/>
          </a:bodyPr>
          <a:lstStyle/>
          <a:p>
            <a:pPr marL="12700" marR="5080" indent="263525">
              <a:lnSpc>
                <a:spcPts val="1830"/>
              </a:lnSpc>
              <a:spcBef>
                <a:spcPts val="359"/>
              </a:spcBef>
            </a:pPr>
            <a:r>
              <a:rPr dirty="0" sz="1700">
                <a:solidFill>
                  <a:srgbClr val="231F20"/>
                </a:solidFill>
                <a:latin typeface="Arial"/>
                <a:cs typeface="Arial"/>
              </a:rPr>
              <a:t>West  </a:t>
            </a:r>
            <a:r>
              <a:rPr dirty="0" sz="1700" spc="10">
                <a:solidFill>
                  <a:srgbClr val="231F20"/>
                </a:solidFill>
                <a:latin typeface="Arial"/>
                <a:cs typeface="Arial"/>
              </a:rPr>
              <a:t>Pensacola</a:t>
            </a:r>
            <a:endParaRPr sz="17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15062" y="6458020"/>
            <a:ext cx="1047750" cy="288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00" spc="10">
                <a:solidFill>
                  <a:srgbClr val="231F20"/>
                </a:solidFill>
                <a:latin typeface="Arial"/>
                <a:cs typeface="Arial"/>
              </a:rPr>
              <a:t>Pensacola</a:t>
            </a:r>
            <a:endParaRPr sz="17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598694" y="4796431"/>
            <a:ext cx="378189" cy="3781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1298" y="10008304"/>
            <a:ext cx="4231640" cy="654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100" spc="-125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dirty="0" sz="4100" spc="-2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100" spc="-160">
                <a:solidFill>
                  <a:srgbClr val="FFFFFF"/>
                </a:solidFill>
                <a:latin typeface="Arial"/>
                <a:cs typeface="Arial"/>
              </a:rPr>
              <a:t>Engagement</a:t>
            </a:r>
            <a:endParaRPr sz="4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919" y="775667"/>
            <a:ext cx="10201910" cy="835088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120"/>
              </a:spcBef>
              <a:buAutoNum type="romanUcPeriod"/>
              <a:tabLst>
                <a:tab pos="379095" algn="l"/>
                <a:tab pos="379730" algn="l"/>
              </a:tabLst>
            </a:pPr>
            <a:r>
              <a:rPr dirty="0" sz="2450" spc="85">
                <a:latin typeface="Arial"/>
                <a:cs typeface="Arial"/>
              </a:rPr>
              <a:t>Introduction </a:t>
            </a:r>
            <a:r>
              <a:rPr dirty="0" sz="2450" spc="70">
                <a:latin typeface="Arial"/>
                <a:cs typeface="Arial"/>
              </a:rPr>
              <a:t>and </a:t>
            </a:r>
            <a:r>
              <a:rPr dirty="0" sz="2450" spc="5">
                <a:latin typeface="Arial"/>
                <a:cs typeface="Arial"/>
              </a:rPr>
              <a:t>COVID-19</a:t>
            </a:r>
            <a:r>
              <a:rPr dirty="0" sz="2450" spc="-145">
                <a:latin typeface="Arial"/>
                <a:cs typeface="Arial"/>
              </a:rPr>
              <a:t> </a:t>
            </a:r>
            <a:r>
              <a:rPr dirty="0" sz="2450" spc="100">
                <a:latin typeface="Arial"/>
                <a:cs typeface="Arial"/>
              </a:rPr>
              <a:t>impact</a:t>
            </a:r>
            <a:endParaRPr sz="2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AutoNum type="romanUcPeriod"/>
            </a:pPr>
            <a:endParaRPr sz="2650">
              <a:latin typeface="Times New Roman"/>
              <a:cs typeface="Times New Roman"/>
            </a:endParaRPr>
          </a:p>
          <a:p>
            <a:pPr marL="379095" indent="-366395">
              <a:lnSpc>
                <a:spcPct val="100000"/>
              </a:lnSpc>
              <a:spcBef>
                <a:spcPts val="5"/>
              </a:spcBef>
              <a:buAutoNum type="romanUcPeriod"/>
              <a:tabLst>
                <a:tab pos="379730" algn="l"/>
              </a:tabLst>
            </a:pPr>
            <a:r>
              <a:rPr dirty="0" sz="2450" spc="75">
                <a:latin typeface="Arial"/>
                <a:cs typeface="Arial"/>
              </a:rPr>
              <a:t>Public </a:t>
            </a:r>
            <a:r>
              <a:rPr dirty="0" sz="2450" spc="50">
                <a:latin typeface="Arial"/>
                <a:cs typeface="Arial"/>
              </a:rPr>
              <a:t>Engagement</a:t>
            </a:r>
            <a:r>
              <a:rPr dirty="0" sz="2450" spc="-70">
                <a:latin typeface="Arial"/>
                <a:cs typeface="Arial"/>
              </a:rPr>
              <a:t> </a:t>
            </a:r>
            <a:r>
              <a:rPr dirty="0" sz="2450" spc="35">
                <a:latin typeface="Arial"/>
                <a:cs typeface="Arial"/>
              </a:rPr>
              <a:t>Goals</a:t>
            </a:r>
            <a:endParaRPr sz="2450">
              <a:latin typeface="Arial"/>
              <a:cs typeface="Arial"/>
            </a:endParaRPr>
          </a:p>
          <a:p>
            <a:pPr lvl="1" marL="766445" indent="-251460">
              <a:lnSpc>
                <a:spcPct val="100000"/>
              </a:lnSpc>
              <a:spcBef>
                <a:spcPts val="35"/>
              </a:spcBef>
              <a:buChar char="•"/>
              <a:tabLst>
                <a:tab pos="767080" algn="l"/>
              </a:tabLst>
            </a:pPr>
            <a:r>
              <a:rPr dirty="0" sz="2450" spc="-30">
                <a:latin typeface="Arial"/>
                <a:cs typeface="Arial"/>
              </a:rPr>
              <a:t>Educate </a:t>
            </a:r>
            <a:r>
              <a:rPr dirty="0" sz="2450" spc="-10">
                <a:latin typeface="Arial"/>
                <a:cs typeface="Arial"/>
              </a:rPr>
              <a:t>public </a:t>
            </a:r>
            <a:r>
              <a:rPr dirty="0" sz="2450">
                <a:latin typeface="Arial"/>
                <a:cs typeface="Arial"/>
              </a:rPr>
              <a:t>about </a:t>
            </a:r>
            <a:r>
              <a:rPr dirty="0" sz="2450" spc="-10">
                <a:latin typeface="Arial"/>
                <a:cs typeface="Arial"/>
              </a:rPr>
              <a:t>project</a:t>
            </a:r>
            <a:r>
              <a:rPr dirty="0" sz="2450" spc="60">
                <a:latin typeface="Arial"/>
                <a:cs typeface="Arial"/>
              </a:rPr>
              <a:t> </a:t>
            </a:r>
            <a:r>
              <a:rPr dirty="0" sz="2450" spc="-15">
                <a:latin typeface="Arial"/>
                <a:cs typeface="Arial"/>
              </a:rPr>
              <a:t>opportunities;</a:t>
            </a:r>
            <a:endParaRPr sz="2450">
              <a:latin typeface="Arial"/>
              <a:cs typeface="Arial"/>
            </a:endParaRPr>
          </a:p>
          <a:p>
            <a:pPr lvl="1" marL="766445" marR="681990" indent="-251460">
              <a:lnSpc>
                <a:spcPts val="2970"/>
              </a:lnSpc>
              <a:spcBef>
                <a:spcPts val="105"/>
              </a:spcBef>
              <a:buChar char="•"/>
              <a:tabLst>
                <a:tab pos="767080" algn="l"/>
              </a:tabLst>
            </a:pPr>
            <a:r>
              <a:rPr dirty="0" sz="2450" spc="-60">
                <a:latin typeface="Arial"/>
                <a:cs typeface="Arial"/>
              </a:rPr>
              <a:t>Engage </a:t>
            </a:r>
            <a:r>
              <a:rPr dirty="0" sz="2450" spc="-40">
                <a:latin typeface="Arial"/>
                <a:cs typeface="Arial"/>
              </a:rPr>
              <a:t>widely </a:t>
            </a:r>
            <a:r>
              <a:rPr dirty="0" sz="2450" spc="-5">
                <a:latin typeface="Arial"/>
                <a:cs typeface="Arial"/>
              </a:rPr>
              <a:t>with </a:t>
            </a:r>
            <a:r>
              <a:rPr dirty="0" sz="2450" spc="-40">
                <a:latin typeface="Arial"/>
                <a:cs typeface="Arial"/>
              </a:rPr>
              <a:t>citizens </a:t>
            </a:r>
            <a:r>
              <a:rPr dirty="0" sz="2450" spc="-20">
                <a:latin typeface="Arial"/>
                <a:cs typeface="Arial"/>
              </a:rPr>
              <a:t>and </a:t>
            </a:r>
            <a:r>
              <a:rPr dirty="0" sz="2450" spc="-30">
                <a:latin typeface="Arial"/>
                <a:cs typeface="Arial"/>
              </a:rPr>
              <a:t>stakeholders </a:t>
            </a:r>
            <a:r>
              <a:rPr dirty="0" sz="2450" spc="-65">
                <a:latin typeface="Arial"/>
                <a:cs typeface="Arial"/>
              </a:rPr>
              <a:t>in </a:t>
            </a:r>
            <a:r>
              <a:rPr dirty="0" sz="2450" spc="-25">
                <a:latin typeface="Arial"/>
                <a:cs typeface="Arial"/>
              </a:rPr>
              <a:t>the </a:t>
            </a:r>
            <a:r>
              <a:rPr dirty="0" sz="2450" spc="-40">
                <a:latin typeface="Arial"/>
                <a:cs typeface="Arial"/>
              </a:rPr>
              <a:t>planning </a:t>
            </a:r>
            <a:r>
              <a:rPr dirty="0" sz="2450" spc="-20">
                <a:latin typeface="Arial"/>
                <a:cs typeface="Arial"/>
              </a:rPr>
              <a:t>and  </a:t>
            </a:r>
            <a:r>
              <a:rPr dirty="0" sz="2450" spc="-30">
                <a:latin typeface="Arial"/>
                <a:cs typeface="Arial"/>
              </a:rPr>
              <a:t>design</a:t>
            </a:r>
            <a:r>
              <a:rPr dirty="0" sz="2450">
                <a:latin typeface="Arial"/>
                <a:cs typeface="Arial"/>
              </a:rPr>
              <a:t> </a:t>
            </a:r>
            <a:r>
              <a:rPr dirty="0" sz="2450" spc="-15">
                <a:latin typeface="Arial"/>
                <a:cs typeface="Arial"/>
              </a:rPr>
              <a:t>process;</a:t>
            </a:r>
            <a:endParaRPr sz="2450">
              <a:latin typeface="Arial"/>
              <a:cs typeface="Arial"/>
            </a:endParaRPr>
          </a:p>
          <a:p>
            <a:pPr lvl="1" marL="766445" indent="-251460">
              <a:lnSpc>
                <a:spcPts val="2860"/>
              </a:lnSpc>
              <a:buChar char="•"/>
              <a:tabLst>
                <a:tab pos="767080" algn="l"/>
              </a:tabLst>
            </a:pPr>
            <a:r>
              <a:rPr dirty="0" sz="2450" spc="-75">
                <a:latin typeface="Arial"/>
                <a:cs typeface="Arial"/>
              </a:rPr>
              <a:t>Ensure </a:t>
            </a:r>
            <a:r>
              <a:rPr dirty="0" sz="2450" spc="-50">
                <a:latin typeface="Arial"/>
                <a:cs typeface="Arial"/>
              </a:rPr>
              <a:t>transparency, </a:t>
            </a:r>
            <a:r>
              <a:rPr dirty="0" sz="2450" spc="-30">
                <a:latin typeface="Arial"/>
                <a:cs typeface="Arial"/>
              </a:rPr>
              <a:t>engagement </a:t>
            </a:r>
            <a:r>
              <a:rPr dirty="0" sz="2450" spc="-20">
                <a:latin typeface="Arial"/>
                <a:cs typeface="Arial"/>
              </a:rPr>
              <a:t>and</a:t>
            </a:r>
            <a:r>
              <a:rPr dirty="0" sz="2450" spc="175">
                <a:latin typeface="Arial"/>
                <a:cs typeface="Arial"/>
              </a:rPr>
              <a:t> </a:t>
            </a:r>
            <a:r>
              <a:rPr dirty="0" sz="2450" spc="-35">
                <a:latin typeface="Arial"/>
                <a:cs typeface="Arial"/>
              </a:rPr>
              <a:t>alignment;</a:t>
            </a:r>
            <a:endParaRPr sz="2450">
              <a:latin typeface="Arial"/>
              <a:cs typeface="Arial"/>
            </a:endParaRPr>
          </a:p>
          <a:p>
            <a:pPr lvl="1" marL="766445" marR="1455420" indent="-251460">
              <a:lnSpc>
                <a:spcPts val="2970"/>
              </a:lnSpc>
              <a:spcBef>
                <a:spcPts val="100"/>
              </a:spcBef>
              <a:buChar char="•"/>
              <a:tabLst>
                <a:tab pos="767080" algn="l"/>
              </a:tabLst>
            </a:pPr>
            <a:r>
              <a:rPr dirty="0" sz="2450" spc="-70">
                <a:latin typeface="Arial"/>
                <a:cs typeface="Arial"/>
              </a:rPr>
              <a:t>Evaluate </a:t>
            </a:r>
            <a:r>
              <a:rPr dirty="0" sz="2450" spc="-10">
                <a:latin typeface="Arial"/>
                <a:cs typeface="Arial"/>
              </a:rPr>
              <a:t>public </a:t>
            </a:r>
            <a:r>
              <a:rPr dirty="0" sz="2450" spc="-30">
                <a:latin typeface="Arial"/>
                <a:cs typeface="Arial"/>
              </a:rPr>
              <a:t>sentiment </a:t>
            </a:r>
            <a:r>
              <a:rPr dirty="0" sz="2450" spc="-20">
                <a:latin typeface="Arial"/>
                <a:cs typeface="Arial"/>
              </a:rPr>
              <a:t>and </a:t>
            </a:r>
            <a:r>
              <a:rPr dirty="0" sz="2450" spc="-35">
                <a:latin typeface="Arial"/>
                <a:cs typeface="Arial"/>
              </a:rPr>
              <a:t>quantify </a:t>
            </a:r>
            <a:r>
              <a:rPr dirty="0" sz="2450" spc="-15">
                <a:latin typeface="Arial"/>
                <a:cs typeface="Arial"/>
              </a:rPr>
              <a:t>feedback on </a:t>
            </a:r>
            <a:r>
              <a:rPr dirty="0" sz="2450" spc="-10">
                <a:latin typeface="Arial"/>
                <a:cs typeface="Arial"/>
              </a:rPr>
              <a:t>project  </a:t>
            </a:r>
            <a:r>
              <a:rPr dirty="0" sz="2450" spc="-50">
                <a:latin typeface="Arial"/>
                <a:cs typeface="Arial"/>
              </a:rPr>
              <a:t>deliverables.</a:t>
            </a:r>
            <a:endParaRPr sz="245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550">
              <a:latin typeface="Times New Roman"/>
              <a:cs typeface="Times New Roman"/>
            </a:endParaRPr>
          </a:p>
          <a:p>
            <a:pPr marL="379095" indent="-366395">
              <a:lnSpc>
                <a:spcPct val="100000"/>
              </a:lnSpc>
              <a:buAutoNum type="romanUcPeriod"/>
              <a:tabLst>
                <a:tab pos="379730" algn="l"/>
              </a:tabLst>
            </a:pPr>
            <a:r>
              <a:rPr dirty="0" sz="2450" spc="50">
                <a:latin typeface="Arial"/>
                <a:cs typeface="Arial"/>
              </a:rPr>
              <a:t>Engagement</a:t>
            </a:r>
            <a:r>
              <a:rPr dirty="0" sz="2450">
                <a:latin typeface="Arial"/>
                <a:cs typeface="Arial"/>
              </a:rPr>
              <a:t> </a:t>
            </a:r>
            <a:r>
              <a:rPr dirty="0" sz="2450" spc="60">
                <a:latin typeface="Arial"/>
                <a:cs typeface="Arial"/>
              </a:rPr>
              <a:t>Strategy</a:t>
            </a:r>
            <a:endParaRPr sz="2450">
              <a:latin typeface="Arial"/>
              <a:cs typeface="Arial"/>
            </a:endParaRPr>
          </a:p>
          <a:p>
            <a:pPr lvl="1" marL="766445" indent="-251460">
              <a:lnSpc>
                <a:spcPct val="100000"/>
              </a:lnSpc>
              <a:spcBef>
                <a:spcPts val="40"/>
              </a:spcBef>
              <a:buChar char="•"/>
              <a:tabLst>
                <a:tab pos="767080" algn="l"/>
              </a:tabLst>
            </a:pPr>
            <a:r>
              <a:rPr dirty="0" sz="2450" spc="-35">
                <a:latin typeface="Arial"/>
                <a:cs typeface="Arial"/>
              </a:rPr>
              <a:t>Be nimble </a:t>
            </a:r>
            <a:r>
              <a:rPr dirty="0" sz="2450" spc="-20">
                <a:latin typeface="Arial"/>
                <a:cs typeface="Arial"/>
              </a:rPr>
              <a:t>and </a:t>
            </a:r>
            <a:r>
              <a:rPr dirty="0" sz="2450" spc="-55">
                <a:latin typeface="Arial"/>
                <a:cs typeface="Arial"/>
              </a:rPr>
              <a:t>flexible </a:t>
            </a:r>
            <a:r>
              <a:rPr dirty="0" sz="2450" spc="-20">
                <a:latin typeface="Arial"/>
                <a:cs typeface="Arial"/>
              </a:rPr>
              <a:t>based </a:t>
            </a:r>
            <a:r>
              <a:rPr dirty="0" sz="2450" spc="-15">
                <a:latin typeface="Arial"/>
                <a:cs typeface="Arial"/>
              </a:rPr>
              <a:t>on </a:t>
            </a:r>
            <a:r>
              <a:rPr dirty="0" sz="2450" spc="-25">
                <a:latin typeface="Arial"/>
                <a:cs typeface="Arial"/>
              </a:rPr>
              <a:t>current</a:t>
            </a:r>
            <a:r>
              <a:rPr dirty="0" sz="2450" spc="210">
                <a:latin typeface="Arial"/>
                <a:cs typeface="Arial"/>
              </a:rPr>
              <a:t> </a:t>
            </a:r>
            <a:r>
              <a:rPr dirty="0" sz="2450" spc="-10">
                <a:latin typeface="Arial"/>
                <a:cs typeface="Arial"/>
              </a:rPr>
              <a:t>conditions;</a:t>
            </a:r>
            <a:endParaRPr sz="2450">
              <a:latin typeface="Arial"/>
              <a:cs typeface="Arial"/>
            </a:endParaRPr>
          </a:p>
          <a:p>
            <a:pPr lvl="1" marL="766445" indent="-251460">
              <a:lnSpc>
                <a:spcPct val="100000"/>
              </a:lnSpc>
              <a:spcBef>
                <a:spcPts val="25"/>
              </a:spcBef>
              <a:buChar char="•"/>
              <a:tabLst>
                <a:tab pos="767080" algn="l"/>
              </a:tabLst>
            </a:pPr>
            <a:r>
              <a:rPr dirty="0" sz="2450" spc="-35">
                <a:latin typeface="Arial"/>
                <a:cs typeface="Arial"/>
              </a:rPr>
              <a:t>Be </a:t>
            </a:r>
            <a:r>
              <a:rPr dirty="0" sz="2450" spc="-45">
                <a:latin typeface="Arial"/>
                <a:cs typeface="Arial"/>
              </a:rPr>
              <a:t>clear </a:t>
            </a:r>
            <a:r>
              <a:rPr dirty="0" sz="2450" spc="-15">
                <a:latin typeface="Arial"/>
                <a:cs typeface="Arial"/>
              </a:rPr>
              <a:t>on </a:t>
            </a:r>
            <a:r>
              <a:rPr dirty="0" sz="2450" spc="-30">
                <a:latin typeface="Arial"/>
                <a:cs typeface="Arial"/>
              </a:rPr>
              <a:t>engagement </a:t>
            </a:r>
            <a:r>
              <a:rPr dirty="0" sz="2450" spc="-20">
                <a:latin typeface="Arial"/>
                <a:cs typeface="Arial"/>
              </a:rPr>
              <a:t>expectations and </a:t>
            </a:r>
            <a:r>
              <a:rPr dirty="0" sz="2450" spc="-55">
                <a:latin typeface="Arial"/>
                <a:cs typeface="Arial"/>
              </a:rPr>
              <a:t>rules </a:t>
            </a:r>
            <a:r>
              <a:rPr dirty="0" sz="2450" spc="-15">
                <a:latin typeface="Arial"/>
                <a:cs typeface="Arial"/>
              </a:rPr>
              <a:t>of</a:t>
            </a:r>
            <a:r>
              <a:rPr dirty="0" sz="2450" spc="275">
                <a:latin typeface="Arial"/>
                <a:cs typeface="Arial"/>
              </a:rPr>
              <a:t> </a:t>
            </a:r>
            <a:r>
              <a:rPr dirty="0" sz="2450" spc="-30">
                <a:latin typeface="Arial"/>
                <a:cs typeface="Arial"/>
              </a:rPr>
              <a:t>engagement;</a:t>
            </a:r>
            <a:endParaRPr sz="2450">
              <a:latin typeface="Arial"/>
              <a:cs typeface="Arial"/>
            </a:endParaRPr>
          </a:p>
          <a:p>
            <a:pPr lvl="1" marL="766445" indent="-251460">
              <a:lnSpc>
                <a:spcPct val="100000"/>
              </a:lnSpc>
              <a:spcBef>
                <a:spcPts val="30"/>
              </a:spcBef>
              <a:buChar char="•"/>
              <a:tabLst>
                <a:tab pos="767080" algn="l"/>
              </a:tabLst>
            </a:pPr>
            <a:r>
              <a:rPr dirty="0" sz="2450" spc="-50">
                <a:latin typeface="Arial"/>
                <a:cs typeface="Arial"/>
              </a:rPr>
              <a:t>Create </a:t>
            </a:r>
            <a:r>
              <a:rPr dirty="0" sz="2450" spc="-55">
                <a:latin typeface="Arial"/>
                <a:cs typeface="Arial"/>
              </a:rPr>
              <a:t>online </a:t>
            </a:r>
            <a:r>
              <a:rPr dirty="0" sz="2450" spc="-35">
                <a:latin typeface="Arial"/>
                <a:cs typeface="Arial"/>
              </a:rPr>
              <a:t>digital </a:t>
            </a:r>
            <a:r>
              <a:rPr dirty="0" sz="2450" spc="-15">
                <a:latin typeface="Arial"/>
                <a:cs typeface="Arial"/>
              </a:rPr>
              <a:t>platform </a:t>
            </a:r>
            <a:r>
              <a:rPr dirty="0" sz="2450" spc="30">
                <a:latin typeface="Arial"/>
                <a:cs typeface="Arial"/>
              </a:rPr>
              <a:t>to </a:t>
            </a:r>
            <a:r>
              <a:rPr dirty="0" sz="2450" spc="-45">
                <a:latin typeface="Arial"/>
                <a:cs typeface="Arial"/>
              </a:rPr>
              <a:t>engage </a:t>
            </a:r>
            <a:r>
              <a:rPr dirty="0" sz="2450" spc="-10">
                <a:latin typeface="Arial"/>
                <a:cs typeface="Arial"/>
              </a:rPr>
              <a:t>public</a:t>
            </a:r>
            <a:r>
              <a:rPr dirty="0" sz="2450" spc="210">
                <a:latin typeface="Arial"/>
                <a:cs typeface="Arial"/>
              </a:rPr>
              <a:t> </a:t>
            </a:r>
            <a:r>
              <a:rPr dirty="0" sz="2450" spc="-25">
                <a:latin typeface="Arial"/>
                <a:cs typeface="Arial"/>
              </a:rPr>
              <a:t>broadly;</a:t>
            </a:r>
            <a:endParaRPr sz="2450">
              <a:latin typeface="Arial"/>
              <a:cs typeface="Arial"/>
            </a:endParaRPr>
          </a:p>
          <a:p>
            <a:pPr lvl="1" marL="766445" indent="-251460">
              <a:lnSpc>
                <a:spcPct val="100000"/>
              </a:lnSpc>
              <a:spcBef>
                <a:spcPts val="25"/>
              </a:spcBef>
              <a:buChar char="•"/>
              <a:tabLst>
                <a:tab pos="767080" algn="l"/>
              </a:tabLst>
            </a:pPr>
            <a:r>
              <a:rPr dirty="0" sz="2450" spc="-35">
                <a:latin typeface="Arial"/>
                <a:cs typeface="Arial"/>
              </a:rPr>
              <a:t>Be </a:t>
            </a:r>
            <a:r>
              <a:rPr dirty="0" sz="2450" spc="-50">
                <a:latin typeface="Arial"/>
                <a:cs typeface="Arial"/>
              </a:rPr>
              <a:t>creative </a:t>
            </a:r>
            <a:r>
              <a:rPr dirty="0" sz="2450" spc="-5">
                <a:latin typeface="Arial"/>
                <a:cs typeface="Arial"/>
              </a:rPr>
              <a:t>with </a:t>
            </a:r>
            <a:r>
              <a:rPr dirty="0" sz="2450" spc="-20">
                <a:latin typeface="Arial"/>
                <a:cs typeface="Arial"/>
              </a:rPr>
              <a:t>non-digital</a:t>
            </a:r>
            <a:r>
              <a:rPr dirty="0" sz="2450" spc="105">
                <a:latin typeface="Arial"/>
                <a:cs typeface="Arial"/>
              </a:rPr>
              <a:t> </a:t>
            </a:r>
            <a:r>
              <a:rPr dirty="0" sz="2450" spc="-20">
                <a:latin typeface="Arial"/>
                <a:cs typeface="Arial"/>
              </a:rPr>
              <a:t>outreach;</a:t>
            </a:r>
            <a:endParaRPr sz="2450">
              <a:latin typeface="Arial"/>
              <a:cs typeface="Arial"/>
            </a:endParaRPr>
          </a:p>
          <a:p>
            <a:pPr lvl="1" marL="766445" marR="5080" indent="-251460">
              <a:lnSpc>
                <a:spcPts val="2970"/>
              </a:lnSpc>
              <a:spcBef>
                <a:spcPts val="105"/>
              </a:spcBef>
              <a:buChar char="•"/>
              <a:tabLst>
                <a:tab pos="767080" algn="l"/>
              </a:tabLst>
            </a:pPr>
            <a:r>
              <a:rPr dirty="0" sz="2450" spc="-45">
                <a:latin typeface="Arial"/>
                <a:cs typeface="Arial"/>
              </a:rPr>
              <a:t>Maintain </a:t>
            </a:r>
            <a:r>
              <a:rPr dirty="0" sz="2450" spc="-5">
                <a:latin typeface="Arial"/>
                <a:cs typeface="Arial"/>
              </a:rPr>
              <a:t>momentum </a:t>
            </a:r>
            <a:r>
              <a:rPr dirty="0" sz="2450" spc="-10">
                <a:latin typeface="Arial"/>
                <a:cs typeface="Arial"/>
              </a:rPr>
              <a:t>throughout project </a:t>
            </a:r>
            <a:r>
              <a:rPr dirty="0" sz="2450" spc="-20">
                <a:latin typeface="Arial"/>
                <a:cs typeface="Arial"/>
              </a:rPr>
              <a:t>duration and consider </a:t>
            </a:r>
            <a:r>
              <a:rPr dirty="0" sz="2450" spc="-30">
                <a:latin typeface="Arial"/>
                <a:cs typeface="Arial"/>
              </a:rPr>
              <a:t>remote  </a:t>
            </a:r>
            <a:r>
              <a:rPr dirty="0" sz="2450" spc="-35">
                <a:latin typeface="Arial"/>
                <a:cs typeface="Arial"/>
              </a:rPr>
              <a:t>Charrette</a:t>
            </a:r>
            <a:endParaRPr sz="245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550">
              <a:latin typeface="Times New Roman"/>
              <a:cs typeface="Times New Roman"/>
            </a:endParaRPr>
          </a:p>
          <a:p>
            <a:pPr marL="379095" indent="-366395">
              <a:lnSpc>
                <a:spcPct val="100000"/>
              </a:lnSpc>
              <a:buAutoNum type="romanUcPeriod"/>
              <a:tabLst>
                <a:tab pos="379730" algn="l"/>
              </a:tabLst>
            </a:pPr>
            <a:r>
              <a:rPr dirty="0" sz="2450" spc="60">
                <a:latin typeface="Arial"/>
                <a:cs typeface="Arial"/>
              </a:rPr>
              <a:t>Ongoing </a:t>
            </a:r>
            <a:r>
              <a:rPr dirty="0" sz="2450" spc="75">
                <a:latin typeface="Arial"/>
                <a:cs typeface="Arial"/>
              </a:rPr>
              <a:t>Communication </a:t>
            </a:r>
            <a:r>
              <a:rPr dirty="0" sz="2450" spc="70">
                <a:latin typeface="Arial"/>
                <a:cs typeface="Arial"/>
              </a:rPr>
              <a:t>and</a:t>
            </a:r>
            <a:r>
              <a:rPr dirty="0" sz="2450" spc="-120">
                <a:latin typeface="Arial"/>
                <a:cs typeface="Arial"/>
              </a:rPr>
              <a:t> </a:t>
            </a:r>
            <a:r>
              <a:rPr dirty="0" sz="2450" spc="50">
                <a:latin typeface="Arial"/>
                <a:cs typeface="Arial"/>
              </a:rPr>
              <a:t>Engagement</a:t>
            </a:r>
            <a:endParaRPr sz="2450">
              <a:latin typeface="Arial"/>
              <a:cs typeface="Arial"/>
            </a:endParaRPr>
          </a:p>
          <a:p>
            <a:pPr lvl="1" marL="766445" indent="-251460">
              <a:lnSpc>
                <a:spcPct val="100000"/>
              </a:lnSpc>
              <a:spcBef>
                <a:spcPts val="35"/>
              </a:spcBef>
              <a:buChar char="•"/>
              <a:tabLst>
                <a:tab pos="767080" algn="l"/>
              </a:tabLst>
            </a:pPr>
            <a:r>
              <a:rPr dirty="0" sz="2450" spc="-45">
                <a:latin typeface="Arial"/>
                <a:cs typeface="Arial"/>
              </a:rPr>
              <a:t>Narrate </a:t>
            </a:r>
            <a:r>
              <a:rPr dirty="0" sz="2450" spc="-25">
                <a:latin typeface="Arial"/>
                <a:cs typeface="Arial"/>
              </a:rPr>
              <a:t>the</a:t>
            </a:r>
            <a:r>
              <a:rPr dirty="0" sz="2450" spc="50">
                <a:latin typeface="Arial"/>
                <a:cs typeface="Arial"/>
              </a:rPr>
              <a:t> </a:t>
            </a:r>
            <a:r>
              <a:rPr dirty="0" sz="2450" spc="-15">
                <a:latin typeface="Arial"/>
                <a:cs typeface="Arial"/>
              </a:rPr>
              <a:t>process;</a:t>
            </a:r>
            <a:endParaRPr sz="2450">
              <a:latin typeface="Arial"/>
              <a:cs typeface="Arial"/>
            </a:endParaRPr>
          </a:p>
          <a:p>
            <a:pPr lvl="1" marL="766445" indent="-251460">
              <a:lnSpc>
                <a:spcPct val="100000"/>
              </a:lnSpc>
              <a:spcBef>
                <a:spcPts val="30"/>
              </a:spcBef>
              <a:buChar char="•"/>
              <a:tabLst>
                <a:tab pos="767080" algn="l"/>
              </a:tabLst>
            </a:pPr>
            <a:r>
              <a:rPr dirty="0" sz="2450" spc="-40">
                <a:latin typeface="Arial"/>
                <a:cs typeface="Arial"/>
              </a:rPr>
              <a:t>Integrate </a:t>
            </a:r>
            <a:r>
              <a:rPr dirty="0" sz="2450" spc="-5">
                <a:latin typeface="Arial"/>
                <a:cs typeface="Arial"/>
              </a:rPr>
              <a:t>with </a:t>
            </a:r>
            <a:r>
              <a:rPr dirty="0" sz="2450" spc="-20">
                <a:latin typeface="Arial"/>
                <a:cs typeface="Arial"/>
              </a:rPr>
              <a:t>other </a:t>
            </a:r>
            <a:r>
              <a:rPr dirty="0" sz="2450" spc="-10">
                <a:latin typeface="Arial"/>
                <a:cs typeface="Arial"/>
              </a:rPr>
              <a:t>communication </a:t>
            </a:r>
            <a:r>
              <a:rPr dirty="0" sz="2450" spc="-20">
                <a:latin typeface="Arial"/>
                <a:cs typeface="Arial"/>
              </a:rPr>
              <a:t>and </a:t>
            </a:r>
            <a:r>
              <a:rPr dirty="0" sz="2450" spc="-30">
                <a:latin typeface="Arial"/>
                <a:cs typeface="Arial"/>
              </a:rPr>
              <a:t>engagement</a:t>
            </a:r>
            <a:r>
              <a:rPr dirty="0" sz="2450" spc="125">
                <a:latin typeface="Arial"/>
                <a:cs typeface="Arial"/>
              </a:rPr>
              <a:t> </a:t>
            </a:r>
            <a:r>
              <a:rPr dirty="0" sz="2450" spc="-10">
                <a:latin typeface="Arial"/>
                <a:cs typeface="Arial"/>
              </a:rPr>
              <a:t>tools;</a:t>
            </a:r>
            <a:endParaRPr sz="2450">
              <a:latin typeface="Arial"/>
              <a:cs typeface="Arial"/>
            </a:endParaRPr>
          </a:p>
          <a:p>
            <a:pPr lvl="1" marL="766445" indent="-251460">
              <a:lnSpc>
                <a:spcPct val="100000"/>
              </a:lnSpc>
              <a:spcBef>
                <a:spcPts val="30"/>
              </a:spcBef>
              <a:buChar char="•"/>
              <a:tabLst>
                <a:tab pos="767080" algn="l"/>
              </a:tabLst>
            </a:pPr>
            <a:r>
              <a:rPr dirty="0" sz="2450" spc="-50">
                <a:latin typeface="Arial"/>
                <a:cs typeface="Arial"/>
              </a:rPr>
              <a:t>Provide </a:t>
            </a:r>
            <a:r>
              <a:rPr dirty="0" sz="2450" spc="-35">
                <a:latin typeface="Arial"/>
                <a:cs typeface="Arial"/>
              </a:rPr>
              <a:t>multiple ways </a:t>
            </a:r>
            <a:r>
              <a:rPr dirty="0" sz="2450" spc="-15">
                <a:latin typeface="Arial"/>
                <a:cs typeface="Arial"/>
              </a:rPr>
              <a:t>of </a:t>
            </a:r>
            <a:r>
              <a:rPr dirty="0" sz="2450" spc="-35">
                <a:latin typeface="Arial"/>
                <a:cs typeface="Arial"/>
              </a:rPr>
              <a:t>engaging </a:t>
            </a:r>
            <a:r>
              <a:rPr dirty="0" sz="2450" spc="-125">
                <a:latin typeface="Arial"/>
                <a:cs typeface="Arial"/>
              </a:rPr>
              <a:t>&amp; </a:t>
            </a:r>
            <a:r>
              <a:rPr dirty="0" sz="2450" spc="-30">
                <a:latin typeface="Arial"/>
                <a:cs typeface="Arial"/>
              </a:rPr>
              <a:t>providing </a:t>
            </a:r>
            <a:r>
              <a:rPr dirty="0" sz="2450" spc="-15">
                <a:latin typeface="Arial"/>
                <a:cs typeface="Arial"/>
              </a:rPr>
              <a:t>ongoing</a:t>
            </a:r>
            <a:r>
              <a:rPr dirty="0" sz="2450" spc="370">
                <a:latin typeface="Arial"/>
                <a:cs typeface="Arial"/>
              </a:rPr>
              <a:t> </a:t>
            </a:r>
            <a:r>
              <a:rPr dirty="0" sz="2450" spc="-10">
                <a:latin typeface="Arial"/>
                <a:cs typeface="Arial"/>
              </a:rPr>
              <a:t>feedback.</a:t>
            </a:r>
            <a:endParaRPr sz="24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024827" y="0"/>
            <a:ext cx="8079272" cy="99240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12701" y="10008304"/>
            <a:ext cx="3479165" cy="654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100" spc="-185">
                <a:solidFill>
                  <a:srgbClr val="FFFFFF"/>
                </a:solidFill>
                <a:latin typeface="Arial"/>
                <a:cs typeface="Arial"/>
              </a:rPr>
              <a:t>Virtual</a:t>
            </a:r>
            <a:r>
              <a:rPr dirty="0" sz="4100" spc="-1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100" spc="-145">
                <a:solidFill>
                  <a:srgbClr val="FFFFFF"/>
                </a:solidFill>
                <a:latin typeface="Arial"/>
                <a:cs typeface="Arial"/>
              </a:rPr>
              <a:t>Charrette</a:t>
            </a:r>
            <a:endParaRPr sz="4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48247" y="3038574"/>
            <a:ext cx="4641850" cy="417322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74320" indent="-261620">
              <a:lnSpc>
                <a:spcPct val="100000"/>
              </a:lnSpc>
              <a:spcBef>
                <a:spcPts val="120"/>
              </a:spcBef>
              <a:buChar char="•"/>
              <a:tabLst>
                <a:tab pos="274955" algn="l"/>
              </a:tabLst>
            </a:pPr>
            <a:r>
              <a:rPr dirty="0" sz="2450" spc="35">
                <a:latin typeface="Arial"/>
                <a:cs typeface="Arial"/>
              </a:rPr>
              <a:t>Virtual </a:t>
            </a:r>
            <a:r>
              <a:rPr dirty="0" sz="2450" spc="50">
                <a:latin typeface="Arial"/>
                <a:cs typeface="Arial"/>
              </a:rPr>
              <a:t>Charrette </a:t>
            </a:r>
            <a:r>
              <a:rPr dirty="0" sz="2450" spc="60">
                <a:latin typeface="Arial"/>
                <a:cs typeface="Arial"/>
              </a:rPr>
              <a:t>may</a:t>
            </a:r>
            <a:r>
              <a:rPr dirty="0" sz="2450" spc="-105">
                <a:latin typeface="Arial"/>
                <a:cs typeface="Arial"/>
              </a:rPr>
              <a:t> </a:t>
            </a:r>
            <a:r>
              <a:rPr dirty="0" sz="2450" spc="65">
                <a:latin typeface="Arial"/>
                <a:cs typeface="Arial"/>
              </a:rPr>
              <a:t>include:</a:t>
            </a:r>
            <a:endParaRPr sz="2450">
              <a:latin typeface="Arial"/>
              <a:cs typeface="Arial"/>
            </a:endParaRPr>
          </a:p>
          <a:p>
            <a:pPr lvl="1" marL="829310" marR="1009650" indent="-314325">
              <a:lnSpc>
                <a:spcPct val="101000"/>
              </a:lnSpc>
              <a:spcBef>
                <a:spcPts val="10"/>
              </a:spcBef>
              <a:buChar char="•"/>
              <a:tabLst>
                <a:tab pos="829310" algn="l"/>
                <a:tab pos="829944" algn="l"/>
              </a:tabLst>
            </a:pPr>
            <a:r>
              <a:rPr dirty="0" sz="2450" spc="-65">
                <a:latin typeface="Arial"/>
                <a:cs typeface="Arial"/>
              </a:rPr>
              <a:t>Virtual </a:t>
            </a:r>
            <a:r>
              <a:rPr dirty="0" sz="2450" spc="-20">
                <a:latin typeface="Arial"/>
                <a:cs typeface="Arial"/>
              </a:rPr>
              <a:t>and in-person  </a:t>
            </a:r>
            <a:r>
              <a:rPr dirty="0" sz="2450" spc="-25">
                <a:latin typeface="Arial"/>
                <a:cs typeface="Arial"/>
              </a:rPr>
              <a:t>meetings;</a:t>
            </a:r>
            <a:endParaRPr sz="2450">
              <a:latin typeface="Arial"/>
              <a:cs typeface="Arial"/>
            </a:endParaRPr>
          </a:p>
          <a:p>
            <a:pPr lvl="1" marL="829310" indent="-314325">
              <a:lnSpc>
                <a:spcPct val="100000"/>
              </a:lnSpc>
              <a:spcBef>
                <a:spcPts val="30"/>
              </a:spcBef>
              <a:buChar char="•"/>
              <a:tabLst>
                <a:tab pos="829310" algn="l"/>
                <a:tab pos="829944" algn="l"/>
              </a:tabLst>
            </a:pPr>
            <a:r>
              <a:rPr dirty="0" sz="2450" spc="-75">
                <a:latin typeface="Arial"/>
                <a:cs typeface="Arial"/>
              </a:rPr>
              <a:t>Topical </a:t>
            </a:r>
            <a:r>
              <a:rPr dirty="0" sz="2450" spc="-25">
                <a:latin typeface="Arial"/>
                <a:cs typeface="Arial"/>
              </a:rPr>
              <a:t>team </a:t>
            </a:r>
            <a:r>
              <a:rPr dirty="0" sz="2450" spc="10">
                <a:latin typeface="Arial"/>
                <a:cs typeface="Arial"/>
              </a:rPr>
              <a:t>work</a:t>
            </a:r>
            <a:r>
              <a:rPr dirty="0" sz="2450" spc="80">
                <a:latin typeface="Arial"/>
                <a:cs typeface="Arial"/>
              </a:rPr>
              <a:t> </a:t>
            </a:r>
            <a:r>
              <a:rPr dirty="0" sz="2450" spc="-40">
                <a:latin typeface="Arial"/>
                <a:cs typeface="Arial"/>
              </a:rPr>
              <a:t>sessions;</a:t>
            </a:r>
            <a:endParaRPr sz="2450">
              <a:latin typeface="Arial"/>
              <a:cs typeface="Arial"/>
            </a:endParaRPr>
          </a:p>
          <a:p>
            <a:pPr lvl="1" marL="829310" indent="-314325">
              <a:lnSpc>
                <a:spcPct val="100000"/>
              </a:lnSpc>
              <a:spcBef>
                <a:spcPts val="25"/>
              </a:spcBef>
              <a:buChar char="•"/>
              <a:tabLst>
                <a:tab pos="829310" algn="l"/>
                <a:tab pos="829944" algn="l"/>
              </a:tabLst>
            </a:pPr>
            <a:r>
              <a:rPr dirty="0" sz="2450" spc="-35">
                <a:latin typeface="Arial"/>
                <a:cs typeface="Arial"/>
              </a:rPr>
              <a:t>Stakeholder</a:t>
            </a:r>
            <a:r>
              <a:rPr dirty="0" sz="2450">
                <a:latin typeface="Arial"/>
                <a:cs typeface="Arial"/>
              </a:rPr>
              <a:t> </a:t>
            </a:r>
            <a:r>
              <a:rPr dirty="0" sz="2450" spc="-40">
                <a:latin typeface="Arial"/>
                <a:cs typeface="Arial"/>
              </a:rPr>
              <a:t>interviews;</a:t>
            </a:r>
            <a:endParaRPr sz="2450">
              <a:latin typeface="Arial"/>
              <a:cs typeface="Arial"/>
            </a:endParaRPr>
          </a:p>
          <a:p>
            <a:pPr lvl="1" marL="829310" marR="598170" indent="-314325">
              <a:lnSpc>
                <a:spcPts val="2970"/>
              </a:lnSpc>
              <a:spcBef>
                <a:spcPts val="105"/>
              </a:spcBef>
              <a:buChar char="•"/>
              <a:tabLst>
                <a:tab pos="829310" algn="l"/>
                <a:tab pos="829944" algn="l"/>
              </a:tabLst>
            </a:pPr>
            <a:r>
              <a:rPr dirty="0" sz="2450" spc="-45">
                <a:latin typeface="Arial"/>
                <a:cs typeface="Arial"/>
              </a:rPr>
              <a:t>Interactive </a:t>
            </a:r>
            <a:r>
              <a:rPr dirty="0" sz="2450" spc="-40">
                <a:latin typeface="Arial"/>
                <a:cs typeface="Arial"/>
              </a:rPr>
              <a:t>planning </a:t>
            </a:r>
            <a:r>
              <a:rPr dirty="0" sz="2450" spc="-20">
                <a:latin typeface="Arial"/>
                <a:cs typeface="Arial"/>
              </a:rPr>
              <a:t>and  </a:t>
            </a:r>
            <a:r>
              <a:rPr dirty="0" sz="2450" spc="-30">
                <a:latin typeface="Arial"/>
                <a:cs typeface="Arial"/>
              </a:rPr>
              <a:t>design</a:t>
            </a:r>
            <a:r>
              <a:rPr dirty="0" sz="2450">
                <a:latin typeface="Arial"/>
                <a:cs typeface="Arial"/>
              </a:rPr>
              <a:t> </a:t>
            </a:r>
            <a:r>
              <a:rPr dirty="0" sz="2450" spc="-50">
                <a:latin typeface="Arial"/>
                <a:cs typeface="Arial"/>
              </a:rPr>
              <a:t>reviews;</a:t>
            </a:r>
            <a:endParaRPr sz="2450">
              <a:latin typeface="Arial"/>
              <a:cs typeface="Arial"/>
            </a:endParaRPr>
          </a:p>
          <a:p>
            <a:pPr lvl="1" marL="829310" indent="-314325">
              <a:lnSpc>
                <a:spcPts val="2860"/>
              </a:lnSpc>
              <a:buChar char="•"/>
              <a:tabLst>
                <a:tab pos="829310" algn="l"/>
                <a:tab pos="829944" algn="l"/>
              </a:tabLst>
            </a:pPr>
            <a:r>
              <a:rPr dirty="0" sz="2450" spc="-70">
                <a:latin typeface="Arial"/>
                <a:cs typeface="Arial"/>
              </a:rPr>
              <a:t>Live </a:t>
            </a:r>
            <a:r>
              <a:rPr dirty="0" sz="2450" spc="-35">
                <a:latin typeface="Arial"/>
                <a:cs typeface="Arial"/>
              </a:rPr>
              <a:t>cameras </a:t>
            </a:r>
            <a:r>
              <a:rPr dirty="0" sz="2450" spc="-15">
                <a:latin typeface="Arial"/>
                <a:cs typeface="Arial"/>
              </a:rPr>
              <a:t>on</a:t>
            </a:r>
            <a:r>
              <a:rPr dirty="0" sz="2450" spc="90">
                <a:latin typeface="Arial"/>
                <a:cs typeface="Arial"/>
              </a:rPr>
              <a:t> </a:t>
            </a:r>
            <a:r>
              <a:rPr dirty="0" sz="2450" spc="-35">
                <a:latin typeface="Arial"/>
                <a:cs typeface="Arial"/>
              </a:rPr>
              <a:t>designers;</a:t>
            </a:r>
            <a:endParaRPr sz="2450">
              <a:latin typeface="Arial"/>
              <a:cs typeface="Arial"/>
            </a:endParaRPr>
          </a:p>
          <a:p>
            <a:pPr lvl="1" marL="829310" indent="-314325">
              <a:lnSpc>
                <a:spcPct val="100000"/>
              </a:lnSpc>
              <a:spcBef>
                <a:spcPts val="25"/>
              </a:spcBef>
              <a:buChar char="•"/>
              <a:tabLst>
                <a:tab pos="829310" algn="l"/>
                <a:tab pos="829944" algn="l"/>
              </a:tabLst>
            </a:pPr>
            <a:r>
              <a:rPr dirty="0" sz="2450" spc="-40">
                <a:latin typeface="Arial"/>
                <a:cs typeface="Arial"/>
              </a:rPr>
              <a:t>Presentations;</a:t>
            </a:r>
            <a:endParaRPr sz="2450">
              <a:latin typeface="Arial"/>
              <a:cs typeface="Arial"/>
            </a:endParaRPr>
          </a:p>
          <a:p>
            <a:pPr lvl="1" marL="829310" marR="74930" indent="-314325">
              <a:lnSpc>
                <a:spcPts val="2970"/>
              </a:lnSpc>
              <a:spcBef>
                <a:spcPts val="105"/>
              </a:spcBef>
              <a:buChar char="•"/>
              <a:tabLst>
                <a:tab pos="829310" algn="l"/>
                <a:tab pos="829944" algn="l"/>
              </a:tabLst>
            </a:pPr>
            <a:r>
              <a:rPr dirty="0" sz="2450" spc="-15">
                <a:latin typeface="Arial"/>
                <a:cs typeface="Arial"/>
              </a:rPr>
              <a:t>On-going </a:t>
            </a:r>
            <a:r>
              <a:rPr dirty="0" sz="2450" spc="-10">
                <a:latin typeface="Arial"/>
                <a:cs typeface="Arial"/>
              </a:rPr>
              <a:t>community </a:t>
            </a:r>
            <a:r>
              <a:rPr dirty="0" sz="2450" spc="-55">
                <a:latin typeface="Arial"/>
                <a:cs typeface="Arial"/>
              </a:rPr>
              <a:t>online  </a:t>
            </a:r>
            <a:r>
              <a:rPr dirty="0" sz="2450" spc="-30">
                <a:latin typeface="Arial"/>
                <a:cs typeface="Arial"/>
              </a:rPr>
              <a:t>engagement </a:t>
            </a:r>
            <a:r>
              <a:rPr dirty="0" sz="2450" spc="-20">
                <a:latin typeface="Arial"/>
                <a:cs typeface="Arial"/>
              </a:rPr>
              <a:t>and</a:t>
            </a:r>
            <a:r>
              <a:rPr dirty="0" sz="2450" spc="-35">
                <a:latin typeface="Arial"/>
                <a:cs typeface="Arial"/>
              </a:rPr>
              <a:t> </a:t>
            </a:r>
            <a:r>
              <a:rPr dirty="0" sz="2450" spc="-10">
                <a:latin typeface="Arial"/>
                <a:cs typeface="Arial"/>
              </a:rPr>
              <a:t>feedback.</a:t>
            </a:r>
            <a:endParaRPr sz="24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1567" y="62710"/>
            <a:ext cx="14646567" cy="9842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06500" y="10008304"/>
            <a:ext cx="8881110" cy="654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100" spc="-114">
                <a:solidFill>
                  <a:srgbClr val="FFFFFF"/>
                </a:solidFill>
                <a:latin typeface="Arial"/>
                <a:cs typeface="Arial"/>
              </a:rPr>
              <a:t>Next </a:t>
            </a:r>
            <a:r>
              <a:rPr dirty="0" sz="4100" spc="-105">
                <a:solidFill>
                  <a:srgbClr val="FFFFFF"/>
                </a:solidFill>
                <a:latin typeface="Arial"/>
                <a:cs typeface="Arial"/>
              </a:rPr>
              <a:t>Steps </a:t>
            </a:r>
            <a:r>
              <a:rPr dirty="0" sz="4100" spc="-10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4100" spc="-180">
                <a:solidFill>
                  <a:srgbClr val="FFFFFF"/>
                </a:solidFill>
                <a:latin typeface="Arial"/>
                <a:cs typeface="Arial"/>
              </a:rPr>
              <a:t>Phase </a:t>
            </a:r>
            <a:r>
              <a:rPr dirty="0" sz="4100" spc="-35">
                <a:solidFill>
                  <a:srgbClr val="FFFFFF"/>
                </a:solidFill>
                <a:latin typeface="Arial"/>
                <a:cs typeface="Arial"/>
              </a:rPr>
              <a:t>1: </a:t>
            </a:r>
            <a:r>
              <a:rPr dirty="0" sz="4100" spc="-114">
                <a:solidFill>
                  <a:srgbClr val="FFFFFF"/>
                </a:solidFill>
                <a:latin typeface="Arial"/>
                <a:cs typeface="Arial"/>
              </a:rPr>
              <a:t>Kick-Off</a:t>
            </a:r>
            <a:r>
              <a:rPr dirty="0" sz="4100" spc="-4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100" spc="-150">
                <a:solidFill>
                  <a:srgbClr val="FFFFFF"/>
                </a:solidFill>
                <a:latin typeface="Arial"/>
                <a:cs typeface="Arial"/>
              </a:rPr>
              <a:t>Meeting</a:t>
            </a:r>
            <a:endParaRPr sz="4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38468" y="2486959"/>
            <a:ext cx="7499350" cy="507238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74320" indent="-261620">
              <a:lnSpc>
                <a:spcPct val="100000"/>
              </a:lnSpc>
              <a:spcBef>
                <a:spcPts val="120"/>
              </a:spcBef>
              <a:buChar char="•"/>
              <a:tabLst>
                <a:tab pos="274955" algn="l"/>
              </a:tabLst>
            </a:pPr>
            <a:r>
              <a:rPr dirty="0" sz="2450" spc="55">
                <a:latin typeface="Arial"/>
                <a:cs typeface="Arial"/>
              </a:rPr>
              <a:t>Remote </a:t>
            </a:r>
            <a:r>
              <a:rPr dirty="0" sz="2450" spc="75">
                <a:latin typeface="Arial"/>
                <a:cs typeface="Arial"/>
              </a:rPr>
              <a:t>technical </a:t>
            </a:r>
            <a:r>
              <a:rPr dirty="0" sz="2450" spc="100">
                <a:latin typeface="Arial"/>
                <a:cs typeface="Arial"/>
              </a:rPr>
              <a:t>kick-off</a:t>
            </a:r>
            <a:r>
              <a:rPr dirty="0" sz="2450" spc="-165">
                <a:latin typeface="Arial"/>
                <a:cs typeface="Arial"/>
              </a:rPr>
              <a:t> </a:t>
            </a:r>
            <a:r>
              <a:rPr dirty="0" sz="2450" spc="70">
                <a:latin typeface="Arial"/>
                <a:cs typeface="Arial"/>
              </a:rPr>
              <a:t>meeting</a:t>
            </a:r>
            <a:endParaRPr sz="2450">
              <a:latin typeface="Arial"/>
              <a:cs typeface="Arial"/>
            </a:endParaRPr>
          </a:p>
          <a:p>
            <a:pPr lvl="1" marL="829310" indent="-314325">
              <a:lnSpc>
                <a:spcPct val="100000"/>
              </a:lnSpc>
              <a:spcBef>
                <a:spcPts val="40"/>
              </a:spcBef>
              <a:buChar char="•"/>
              <a:tabLst>
                <a:tab pos="829310" algn="l"/>
                <a:tab pos="829944" algn="l"/>
              </a:tabLst>
            </a:pPr>
            <a:r>
              <a:rPr dirty="0" sz="2450" spc="-30">
                <a:latin typeface="Arial"/>
                <a:cs typeface="Arial"/>
              </a:rPr>
              <a:t>Project </a:t>
            </a:r>
            <a:r>
              <a:rPr dirty="0" sz="2450" spc="-40">
                <a:latin typeface="Arial"/>
                <a:cs typeface="Arial"/>
              </a:rPr>
              <a:t>goals </a:t>
            </a:r>
            <a:r>
              <a:rPr dirty="0" sz="2450" spc="-20">
                <a:latin typeface="Arial"/>
                <a:cs typeface="Arial"/>
              </a:rPr>
              <a:t>and</a:t>
            </a:r>
            <a:r>
              <a:rPr dirty="0" sz="2450" spc="35">
                <a:latin typeface="Arial"/>
                <a:cs typeface="Arial"/>
              </a:rPr>
              <a:t> </a:t>
            </a:r>
            <a:r>
              <a:rPr dirty="0" sz="2450" spc="-25">
                <a:latin typeface="Arial"/>
                <a:cs typeface="Arial"/>
              </a:rPr>
              <a:t>objectives;</a:t>
            </a:r>
            <a:endParaRPr sz="2450">
              <a:latin typeface="Arial"/>
              <a:cs typeface="Arial"/>
            </a:endParaRPr>
          </a:p>
          <a:p>
            <a:pPr lvl="1" marL="829310" indent="-314325">
              <a:lnSpc>
                <a:spcPct val="100000"/>
              </a:lnSpc>
              <a:spcBef>
                <a:spcPts val="30"/>
              </a:spcBef>
              <a:buChar char="•"/>
              <a:tabLst>
                <a:tab pos="829310" algn="l"/>
                <a:tab pos="829944" algn="l"/>
              </a:tabLst>
            </a:pPr>
            <a:r>
              <a:rPr dirty="0" sz="2450" spc="-30">
                <a:latin typeface="Arial"/>
                <a:cs typeface="Arial"/>
              </a:rPr>
              <a:t>Project schedule </a:t>
            </a:r>
            <a:r>
              <a:rPr dirty="0" sz="2450" spc="-20">
                <a:latin typeface="Arial"/>
                <a:cs typeface="Arial"/>
              </a:rPr>
              <a:t>and </a:t>
            </a:r>
            <a:r>
              <a:rPr dirty="0" sz="2450" spc="-30">
                <a:latin typeface="Arial"/>
                <a:cs typeface="Arial"/>
              </a:rPr>
              <a:t>management</a:t>
            </a:r>
            <a:r>
              <a:rPr dirty="0" sz="2450" spc="90">
                <a:latin typeface="Arial"/>
                <a:cs typeface="Arial"/>
              </a:rPr>
              <a:t> </a:t>
            </a:r>
            <a:r>
              <a:rPr dirty="0" sz="2450" spc="10">
                <a:latin typeface="Arial"/>
                <a:cs typeface="Arial"/>
              </a:rPr>
              <a:t>protocols’</a:t>
            </a:r>
            <a:endParaRPr sz="2450">
              <a:latin typeface="Arial"/>
              <a:cs typeface="Arial"/>
            </a:endParaRPr>
          </a:p>
          <a:p>
            <a:pPr lvl="1" marL="829310" indent="-314325">
              <a:lnSpc>
                <a:spcPct val="100000"/>
              </a:lnSpc>
              <a:spcBef>
                <a:spcPts val="25"/>
              </a:spcBef>
              <a:buChar char="•"/>
              <a:tabLst>
                <a:tab pos="829310" algn="l"/>
                <a:tab pos="829944" algn="l"/>
              </a:tabLst>
            </a:pPr>
            <a:r>
              <a:rPr dirty="0" sz="2450" spc="-20">
                <a:latin typeface="Arial"/>
                <a:cs typeface="Arial"/>
              </a:rPr>
              <a:t>Community </a:t>
            </a:r>
            <a:r>
              <a:rPr dirty="0" sz="2450" spc="-30">
                <a:latin typeface="Arial"/>
                <a:cs typeface="Arial"/>
              </a:rPr>
              <a:t>engagement </a:t>
            </a:r>
            <a:r>
              <a:rPr dirty="0" sz="2450" spc="-35">
                <a:latin typeface="Arial"/>
                <a:cs typeface="Arial"/>
              </a:rPr>
              <a:t>strategies</a:t>
            </a:r>
            <a:r>
              <a:rPr dirty="0" sz="2450" spc="60">
                <a:latin typeface="Arial"/>
                <a:cs typeface="Arial"/>
              </a:rPr>
              <a:t> </a:t>
            </a:r>
            <a:r>
              <a:rPr dirty="0" sz="2450" spc="-30">
                <a:latin typeface="Arial"/>
                <a:cs typeface="Arial"/>
              </a:rPr>
              <a:t>plan;</a:t>
            </a:r>
            <a:endParaRPr sz="2450">
              <a:latin typeface="Arial"/>
              <a:cs typeface="Arial"/>
            </a:endParaRPr>
          </a:p>
          <a:p>
            <a:pPr lvl="1" marL="829310" indent="-314325">
              <a:lnSpc>
                <a:spcPct val="100000"/>
              </a:lnSpc>
              <a:spcBef>
                <a:spcPts val="30"/>
              </a:spcBef>
              <a:buChar char="•"/>
              <a:tabLst>
                <a:tab pos="829310" algn="l"/>
                <a:tab pos="829944" algn="l"/>
              </a:tabLst>
            </a:pPr>
            <a:r>
              <a:rPr dirty="0" sz="2450" spc="-30">
                <a:latin typeface="Arial"/>
                <a:cs typeface="Arial"/>
              </a:rPr>
              <a:t>Project history </a:t>
            </a:r>
            <a:r>
              <a:rPr dirty="0" sz="2450" spc="-20">
                <a:latin typeface="Arial"/>
                <a:cs typeface="Arial"/>
              </a:rPr>
              <a:t>and prior </a:t>
            </a:r>
            <a:r>
              <a:rPr dirty="0" sz="2450">
                <a:latin typeface="Arial"/>
                <a:cs typeface="Arial"/>
              </a:rPr>
              <a:t>/ongoing </a:t>
            </a:r>
            <a:r>
              <a:rPr dirty="0" sz="2450" spc="-40">
                <a:latin typeface="Arial"/>
                <a:cs typeface="Arial"/>
              </a:rPr>
              <a:t>planning</a:t>
            </a:r>
            <a:r>
              <a:rPr dirty="0" sz="2450" spc="155">
                <a:latin typeface="Arial"/>
                <a:cs typeface="Arial"/>
              </a:rPr>
              <a:t> </a:t>
            </a:r>
            <a:r>
              <a:rPr dirty="0" sz="2450" spc="-35">
                <a:latin typeface="Arial"/>
                <a:cs typeface="Arial"/>
              </a:rPr>
              <a:t>efforts</a:t>
            </a:r>
            <a:endParaRPr sz="2450">
              <a:latin typeface="Arial"/>
              <a:cs typeface="Arial"/>
            </a:endParaRPr>
          </a:p>
          <a:p>
            <a:pPr lvl="1" marL="829310" indent="-314325">
              <a:lnSpc>
                <a:spcPct val="100000"/>
              </a:lnSpc>
              <a:spcBef>
                <a:spcPts val="25"/>
              </a:spcBef>
              <a:buChar char="•"/>
              <a:tabLst>
                <a:tab pos="829310" algn="l"/>
                <a:tab pos="829944" algn="l"/>
              </a:tabLst>
            </a:pPr>
            <a:r>
              <a:rPr dirty="0" sz="2450" spc="-30">
                <a:latin typeface="Arial"/>
                <a:cs typeface="Arial"/>
              </a:rPr>
              <a:t>Project site, </a:t>
            </a:r>
            <a:r>
              <a:rPr dirty="0" sz="2450" spc="-15">
                <a:latin typeface="Arial"/>
                <a:cs typeface="Arial"/>
              </a:rPr>
              <a:t>opportunities </a:t>
            </a:r>
            <a:r>
              <a:rPr dirty="0" sz="2450" spc="-20">
                <a:latin typeface="Arial"/>
                <a:cs typeface="Arial"/>
              </a:rPr>
              <a:t>and</a:t>
            </a:r>
            <a:r>
              <a:rPr dirty="0" sz="2450" spc="90">
                <a:latin typeface="Arial"/>
                <a:cs typeface="Arial"/>
              </a:rPr>
              <a:t> </a:t>
            </a:r>
            <a:r>
              <a:rPr dirty="0" sz="2450" spc="-15">
                <a:latin typeface="Arial"/>
                <a:cs typeface="Arial"/>
              </a:rPr>
              <a:t>constraints;</a:t>
            </a:r>
            <a:endParaRPr sz="2450">
              <a:latin typeface="Arial"/>
              <a:cs typeface="Arial"/>
            </a:endParaRPr>
          </a:p>
          <a:p>
            <a:pPr lvl="1" marL="829310" indent="-314325">
              <a:lnSpc>
                <a:spcPct val="100000"/>
              </a:lnSpc>
              <a:spcBef>
                <a:spcPts val="30"/>
              </a:spcBef>
              <a:buChar char="•"/>
              <a:tabLst>
                <a:tab pos="829310" algn="l"/>
                <a:tab pos="829944" algn="l"/>
              </a:tabLst>
            </a:pPr>
            <a:r>
              <a:rPr dirty="0" sz="2450" spc="-35">
                <a:latin typeface="Arial"/>
                <a:cs typeface="Arial"/>
              </a:rPr>
              <a:t>Development </a:t>
            </a:r>
            <a:r>
              <a:rPr dirty="0" sz="2450" spc="-15">
                <a:latin typeface="Arial"/>
                <a:cs typeface="Arial"/>
              </a:rPr>
              <a:t>program </a:t>
            </a:r>
            <a:r>
              <a:rPr dirty="0" sz="2450" spc="-20">
                <a:latin typeface="Arial"/>
                <a:cs typeface="Arial"/>
              </a:rPr>
              <a:t>and market</a:t>
            </a:r>
            <a:r>
              <a:rPr dirty="0" sz="2450" spc="75">
                <a:latin typeface="Arial"/>
                <a:cs typeface="Arial"/>
              </a:rPr>
              <a:t> </a:t>
            </a:r>
            <a:r>
              <a:rPr dirty="0" sz="2450" spc="-10">
                <a:latin typeface="Arial"/>
                <a:cs typeface="Arial"/>
              </a:rPr>
              <a:t>demand;</a:t>
            </a:r>
            <a:endParaRPr sz="2450">
              <a:latin typeface="Arial"/>
              <a:cs typeface="Arial"/>
            </a:endParaRPr>
          </a:p>
          <a:p>
            <a:pPr lvl="1" marL="829310" marR="394970" indent="-314325">
              <a:lnSpc>
                <a:spcPts val="2970"/>
              </a:lnSpc>
              <a:spcBef>
                <a:spcPts val="105"/>
              </a:spcBef>
              <a:buChar char="•"/>
              <a:tabLst>
                <a:tab pos="829310" algn="l"/>
                <a:tab pos="829944" algn="l"/>
              </a:tabLst>
            </a:pPr>
            <a:r>
              <a:rPr dirty="0" sz="2450" spc="-35">
                <a:latin typeface="Arial"/>
                <a:cs typeface="Arial"/>
              </a:rPr>
              <a:t>Zoning </a:t>
            </a:r>
            <a:r>
              <a:rPr dirty="0" sz="2450" spc="-20">
                <a:latin typeface="Arial"/>
                <a:cs typeface="Arial"/>
              </a:rPr>
              <a:t>and </a:t>
            </a:r>
            <a:r>
              <a:rPr dirty="0" sz="2450" spc="-95">
                <a:latin typeface="Arial"/>
                <a:cs typeface="Arial"/>
              </a:rPr>
              <a:t>FLU </a:t>
            </a:r>
            <a:r>
              <a:rPr dirty="0" sz="2450" spc="-5">
                <a:latin typeface="Arial"/>
                <a:cs typeface="Arial"/>
              </a:rPr>
              <a:t>with </a:t>
            </a:r>
            <a:r>
              <a:rPr dirty="0" sz="2450" spc="-40">
                <a:latin typeface="Arial"/>
                <a:cs typeface="Arial"/>
              </a:rPr>
              <a:t>goal </a:t>
            </a:r>
            <a:r>
              <a:rPr dirty="0" sz="2450" spc="30">
                <a:latin typeface="Arial"/>
                <a:cs typeface="Arial"/>
              </a:rPr>
              <a:t>to </a:t>
            </a:r>
            <a:r>
              <a:rPr dirty="0" sz="2450" spc="-30">
                <a:latin typeface="Arial"/>
                <a:cs typeface="Arial"/>
              </a:rPr>
              <a:t>select entitlement  </a:t>
            </a:r>
            <a:r>
              <a:rPr dirty="0" sz="2450" spc="-25">
                <a:latin typeface="Arial"/>
                <a:cs typeface="Arial"/>
              </a:rPr>
              <a:t>strategy;</a:t>
            </a:r>
            <a:endParaRPr sz="2450">
              <a:latin typeface="Arial"/>
              <a:cs typeface="Arial"/>
            </a:endParaRPr>
          </a:p>
          <a:p>
            <a:pPr lvl="1" marL="829310" indent="-314325">
              <a:lnSpc>
                <a:spcPts val="2860"/>
              </a:lnSpc>
              <a:buChar char="•"/>
              <a:tabLst>
                <a:tab pos="829310" algn="l"/>
                <a:tab pos="829944" algn="l"/>
              </a:tabLst>
            </a:pPr>
            <a:r>
              <a:rPr dirty="0" sz="2450" spc="-50">
                <a:latin typeface="Arial"/>
                <a:cs typeface="Arial"/>
              </a:rPr>
              <a:t>Data </a:t>
            </a:r>
            <a:r>
              <a:rPr dirty="0" sz="2450" spc="-30">
                <a:latin typeface="Arial"/>
                <a:cs typeface="Arial"/>
              </a:rPr>
              <a:t>collation </a:t>
            </a:r>
            <a:r>
              <a:rPr dirty="0" sz="2450" spc="-20">
                <a:latin typeface="Arial"/>
                <a:cs typeface="Arial"/>
              </a:rPr>
              <a:t>and </a:t>
            </a:r>
            <a:r>
              <a:rPr dirty="0" sz="2450" spc="-40">
                <a:latin typeface="Arial"/>
                <a:cs typeface="Arial"/>
              </a:rPr>
              <a:t>existing </a:t>
            </a:r>
            <a:r>
              <a:rPr dirty="0" sz="2450" spc="-10">
                <a:latin typeface="Arial"/>
                <a:cs typeface="Arial"/>
              </a:rPr>
              <a:t>conditions</a:t>
            </a:r>
            <a:r>
              <a:rPr dirty="0" sz="2450" spc="175">
                <a:latin typeface="Arial"/>
                <a:cs typeface="Arial"/>
              </a:rPr>
              <a:t> </a:t>
            </a:r>
            <a:r>
              <a:rPr dirty="0" sz="2450" spc="-60">
                <a:latin typeface="Arial"/>
                <a:cs typeface="Arial"/>
              </a:rPr>
              <a:t>analysis;</a:t>
            </a:r>
            <a:endParaRPr sz="2450">
              <a:latin typeface="Arial"/>
              <a:cs typeface="Arial"/>
            </a:endParaRPr>
          </a:p>
          <a:p>
            <a:pPr lvl="1" marL="829310" indent="-314325">
              <a:lnSpc>
                <a:spcPct val="100000"/>
              </a:lnSpc>
              <a:spcBef>
                <a:spcPts val="25"/>
              </a:spcBef>
              <a:buChar char="•"/>
              <a:tabLst>
                <a:tab pos="829310" algn="l"/>
                <a:tab pos="829944" algn="l"/>
              </a:tabLst>
            </a:pPr>
            <a:r>
              <a:rPr dirty="0" sz="2450" spc="-35">
                <a:latin typeface="Arial"/>
                <a:cs typeface="Arial"/>
              </a:rPr>
              <a:t>Schedule </a:t>
            </a:r>
            <a:r>
              <a:rPr dirty="0" sz="2450" spc="-30">
                <a:latin typeface="Arial"/>
                <a:cs typeface="Arial"/>
              </a:rPr>
              <a:t>first </a:t>
            </a:r>
            <a:r>
              <a:rPr dirty="0" sz="2450" spc="-10">
                <a:latin typeface="Arial"/>
                <a:cs typeface="Arial"/>
              </a:rPr>
              <a:t>public</a:t>
            </a:r>
            <a:r>
              <a:rPr dirty="0" sz="2450" spc="75">
                <a:latin typeface="Arial"/>
                <a:cs typeface="Arial"/>
              </a:rPr>
              <a:t> </a:t>
            </a:r>
            <a:r>
              <a:rPr dirty="0" sz="2450" spc="-30">
                <a:latin typeface="Arial"/>
                <a:cs typeface="Arial"/>
              </a:rPr>
              <a:t>presentation</a:t>
            </a: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3300" spc="50" b="1">
                <a:latin typeface="Arial"/>
                <a:cs typeface="Arial"/>
              </a:rPr>
              <a:t>+</a:t>
            </a:r>
            <a:endParaRPr sz="3300">
              <a:latin typeface="Arial"/>
              <a:cs typeface="Arial"/>
            </a:endParaRPr>
          </a:p>
          <a:p>
            <a:pPr marL="361315" indent="-348615">
              <a:lnSpc>
                <a:spcPct val="100000"/>
              </a:lnSpc>
              <a:spcBef>
                <a:spcPts val="140"/>
              </a:spcBef>
              <a:buChar char="•"/>
              <a:tabLst>
                <a:tab pos="361315" algn="l"/>
                <a:tab pos="361950" algn="l"/>
              </a:tabLst>
            </a:pPr>
            <a:r>
              <a:rPr dirty="0" sz="2450" spc="50">
                <a:latin typeface="Arial"/>
                <a:cs typeface="Arial"/>
              </a:rPr>
              <a:t>Summer </a:t>
            </a:r>
            <a:r>
              <a:rPr dirty="0" sz="2450" spc="145">
                <a:latin typeface="Arial"/>
                <a:cs typeface="Arial"/>
              </a:rPr>
              <a:t>- </a:t>
            </a:r>
            <a:r>
              <a:rPr dirty="0" sz="2450" spc="40">
                <a:latin typeface="Arial"/>
                <a:cs typeface="Arial"/>
              </a:rPr>
              <a:t>Site </a:t>
            </a:r>
            <a:r>
              <a:rPr dirty="0" sz="2450" spc="60">
                <a:latin typeface="Arial"/>
                <a:cs typeface="Arial"/>
              </a:rPr>
              <a:t>visit, </a:t>
            </a:r>
            <a:r>
              <a:rPr dirty="0" sz="2450" spc="50">
                <a:latin typeface="Arial"/>
                <a:cs typeface="Arial"/>
              </a:rPr>
              <a:t>in</a:t>
            </a:r>
            <a:r>
              <a:rPr dirty="0" sz="2450" spc="-275">
                <a:latin typeface="Arial"/>
                <a:cs typeface="Arial"/>
              </a:rPr>
              <a:t> </a:t>
            </a:r>
            <a:r>
              <a:rPr dirty="0" sz="2450" spc="70">
                <a:latin typeface="Arial"/>
                <a:cs typeface="Arial"/>
              </a:rPr>
              <a:t>person</a:t>
            </a:r>
            <a:endParaRPr sz="24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36179" y="296306"/>
            <a:ext cx="0" cy="1187450"/>
          </a:xfrm>
          <a:custGeom>
            <a:avLst/>
            <a:gdLst/>
            <a:ahLst/>
            <a:cxnLst/>
            <a:rect l="l" t="t" r="r" b="b"/>
            <a:pathLst>
              <a:path w="0" h="1187450">
                <a:moveTo>
                  <a:pt x="0" y="0"/>
                </a:moveTo>
                <a:lnTo>
                  <a:pt x="0" y="1186831"/>
                </a:lnTo>
              </a:path>
            </a:pathLst>
          </a:custGeom>
          <a:ln w="10888">
            <a:solidFill>
              <a:srgbClr val="004D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30734" y="301750"/>
            <a:ext cx="4530090" cy="0"/>
          </a:xfrm>
          <a:custGeom>
            <a:avLst/>
            <a:gdLst/>
            <a:ahLst/>
            <a:cxnLst/>
            <a:rect l="l" t="t" r="r" b="b"/>
            <a:pathLst>
              <a:path w="4530090" h="0">
                <a:moveTo>
                  <a:pt x="0" y="0"/>
                </a:moveTo>
                <a:lnTo>
                  <a:pt x="4529557" y="0"/>
                </a:lnTo>
              </a:path>
            </a:pathLst>
          </a:custGeom>
          <a:ln w="10888">
            <a:solidFill>
              <a:srgbClr val="004D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154848" y="296306"/>
            <a:ext cx="0" cy="1187450"/>
          </a:xfrm>
          <a:custGeom>
            <a:avLst/>
            <a:gdLst/>
            <a:ahLst/>
            <a:cxnLst/>
            <a:rect l="l" t="t" r="r" b="b"/>
            <a:pathLst>
              <a:path w="0" h="1187450">
                <a:moveTo>
                  <a:pt x="0" y="0"/>
                </a:moveTo>
                <a:lnTo>
                  <a:pt x="0" y="1186831"/>
                </a:lnTo>
              </a:path>
            </a:pathLst>
          </a:custGeom>
          <a:ln w="10888">
            <a:solidFill>
              <a:srgbClr val="004D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641623" y="307194"/>
            <a:ext cx="4507865" cy="1176020"/>
          </a:xfrm>
          <a:prstGeom prst="rect">
            <a:avLst/>
          </a:prstGeom>
          <a:solidFill>
            <a:srgbClr val="0F9D58"/>
          </a:solidFill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Times New Roman"/>
              <a:cs typeface="Times New Roman"/>
            </a:endParaRPr>
          </a:p>
          <a:p>
            <a:pPr marL="260985">
              <a:lnSpc>
                <a:spcPct val="100000"/>
              </a:lnSpc>
              <a:spcBef>
                <a:spcPts val="5"/>
              </a:spcBef>
            </a:pPr>
            <a:r>
              <a:rPr dirty="0" sz="2350" spc="-5">
                <a:solidFill>
                  <a:srgbClr val="FFFFFF"/>
                </a:solidFill>
                <a:latin typeface="Gill Sans MT"/>
                <a:cs typeface="Gill Sans MT"/>
              </a:rPr>
              <a:t>OLF-8 </a:t>
            </a:r>
            <a:r>
              <a:rPr dirty="0" sz="2350" spc="25">
                <a:solidFill>
                  <a:srgbClr val="FFFFFF"/>
                </a:solidFill>
                <a:latin typeface="Gill Sans MT"/>
                <a:cs typeface="Gill Sans MT"/>
              </a:rPr>
              <a:t>Kick-Off</a:t>
            </a:r>
            <a:r>
              <a:rPr dirty="0" sz="2350" spc="-17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2350" spc="15">
                <a:solidFill>
                  <a:srgbClr val="FFFFFF"/>
                </a:solidFill>
                <a:latin typeface="Gill Sans MT"/>
                <a:cs typeface="Gill Sans MT"/>
              </a:rPr>
              <a:t>SCHEDULE</a:t>
            </a:r>
            <a:endParaRPr sz="2350">
              <a:latin typeface="Gill Sans MT"/>
              <a:cs typeface="Gill Sans MT"/>
            </a:endParaRPr>
          </a:p>
          <a:p>
            <a:pPr marL="260985">
              <a:lnSpc>
                <a:spcPct val="100000"/>
              </a:lnSpc>
              <a:spcBef>
                <a:spcPts val="465"/>
              </a:spcBef>
              <a:tabLst>
                <a:tab pos="1033780" algn="l"/>
              </a:tabLst>
            </a:pPr>
            <a:r>
              <a:rPr dirty="0" sz="1200">
                <a:solidFill>
                  <a:srgbClr val="FFFFFF"/>
                </a:solidFill>
                <a:latin typeface="Gill Sans MT"/>
                <a:cs typeface="Gill Sans MT"/>
              </a:rPr>
              <a:t>Week</a:t>
            </a:r>
            <a:r>
              <a:rPr dirty="0" sz="1200" spc="-3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Gill Sans MT"/>
                <a:cs typeface="Gill Sans MT"/>
              </a:rPr>
              <a:t>of:	</a:t>
            </a:r>
            <a:r>
              <a:rPr dirty="0" sz="1200" spc="5" b="1">
                <a:solidFill>
                  <a:srgbClr val="FFFFFF"/>
                </a:solidFill>
                <a:latin typeface="Gill Sans MT"/>
                <a:cs typeface="Gill Sans MT"/>
              </a:rPr>
              <a:t>May</a:t>
            </a:r>
            <a:r>
              <a:rPr dirty="0" sz="1200" spc="-30" b="1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dirty="0" sz="1200" spc="35" b="1">
                <a:solidFill>
                  <a:srgbClr val="FFFFFF"/>
                </a:solidFill>
                <a:latin typeface="Gill Sans MT"/>
                <a:cs typeface="Gill Sans MT"/>
              </a:rPr>
              <a:t>20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94842" y="1784308"/>
            <a:ext cx="321945" cy="19558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100" spc="70">
                <a:solidFill>
                  <a:srgbClr val="666666"/>
                </a:solidFill>
                <a:latin typeface="Gill Sans MT"/>
                <a:cs typeface="Gill Sans MT"/>
              </a:rPr>
              <a:t>5</a:t>
            </a:r>
            <a:r>
              <a:rPr dirty="0" sz="1100" spc="105">
                <a:solidFill>
                  <a:srgbClr val="666666"/>
                </a:solidFill>
                <a:latin typeface="Gill Sans MT"/>
                <a:cs typeface="Gill Sans MT"/>
              </a:rPr>
              <a:t>/2</a:t>
            </a:r>
            <a:r>
              <a:rPr dirty="0" sz="1100" spc="75">
                <a:solidFill>
                  <a:srgbClr val="666666"/>
                </a:solidFill>
                <a:latin typeface="Gill Sans MT"/>
                <a:cs typeface="Gill Sans MT"/>
              </a:rPr>
              <a:t>0</a:t>
            </a:r>
            <a:endParaRPr sz="11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86233" y="2146205"/>
            <a:ext cx="313055" cy="1612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00" spc="30" i="1">
                <a:solidFill>
                  <a:srgbClr val="434343"/>
                </a:solidFill>
                <a:latin typeface="Gill Sans MT"/>
                <a:cs typeface="Gill Sans MT"/>
              </a:rPr>
              <a:t>(CDT)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79079" y="2003572"/>
            <a:ext cx="94551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335" b="1">
                <a:solidFill>
                  <a:srgbClr val="434343"/>
                </a:solidFill>
                <a:latin typeface="Gill Sans MT"/>
                <a:cs typeface="Gill Sans MT"/>
              </a:rPr>
              <a:t>W</a:t>
            </a:r>
            <a:r>
              <a:rPr dirty="0" sz="1200" spc="-80" b="1">
                <a:solidFill>
                  <a:srgbClr val="434343"/>
                </a:solidFill>
                <a:latin typeface="Gill Sans MT"/>
                <a:cs typeface="Gill Sans MT"/>
              </a:rPr>
              <a:t>E</a:t>
            </a:r>
            <a:r>
              <a:rPr dirty="0" sz="1200" spc="-175" b="1">
                <a:solidFill>
                  <a:srgbClr val="434343"/>
                </a:solidFill>
                <a:latin typeface="Gill Sans MT"/>
                <a:cs typeface="Gill Sans MT"/>
              </a:rPr>
              <a:t>D</a:t>
            </a:r>
            <a:r>
              <a:rPr dirty="0" sz="1200" spc="-114" b="1">
                <a:solidFill>
                  <a:srgbClr val="434343"/>
                </a:solidFill>
                <a:latin typeface="Gill Sans MT"/>
                <a:cs typeface="Gill Sans MT"/>
              </a:rPr>
              <a:t>NE</a:t>
            </a:r>
            <a:r>
              <a:rPr dirty="0" sz="1200" spc="20" b="1">
                <a:solidFill>
                  <a:srgbClr val="434343"/>
                </a:solidFill>
                <a:latin typeface="Gill Sans MT"/>
                <a:cs typeface="Gill Sans MT"/>
              </a:rPr>
              <a:t>S</a:t>
            </a:r>
            <a:r>
              <a:rPr dirty="0" sz="1200" spc="-175" b="1">
                <a:solidFill>
                  <a:srgbClr val="434343"/>
                </a:solidFill>
                <a:latin typeface="Gill Sans MT"/>
                <a:cs typeface="Gill Sans MT"/>
              </a:rPr>
              <a:t>D</a:t>
            </a:r>
            <a:r>
              <a:rPr dirty="0" sz="1200" spc="-120" b="1">
                <a:solidFill>
                  <a:srgbClr val="434343"/>
                </a:solidFill>
                <a:latin typeface="Gill Sans MT"/>
                <a:cs typeface="Gill Sans MT"/>
              </a:rPr>
              <a:t>A</a:t>
            </a:r>
            <a:r>
              <a:rPr dirty="0" sz="1200" spc="-95" b="1">
                <a:solidFill>
                  <a:srgbClr val="434343"/>
                </a:solidFill>
                <a:latin typeface="Gill Sans MT"/>
                <a:cs typeface="Gill Sans MT"/>
              </a:rPr>
              <a:t>Y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77645" y="1739393"/>
            <a:ext cx="831215" cy="476884"/>
          </a:xfrm>
          <a:prstGeom prst="rect">
            <a:avLst/>
          </a:prstGeom>
        </p:spPr>
        <p:txBody>
          <a:bodyPr wrap="square" lIns="0" tIns="59055" rIns="0" bIns="0" rtlCol="0" vert="horz">
            <a:spAutoFit/>
          </a:bodyPr>
          <a:lstStyle/>
          <a:p>
            <a:pPr algn="ctr" marL="13335">
              <a:lnSpc>
                <a:spcPct val="100000"/>
              </a:lnSpc>
              <a:spcBef>
                <a:spcPts val="465"/>
              </a:spcBef>
            </a:pPr>
            <a:r>
              <a:rPr dirty="0" sz="1100" spc="90">
                <a:solidFill>
                  <a:srgbClr val="666666"/>
                </a:solidFill>
                <a:latin typeface="Gill Sans MT"/>
                <a:cs typeface="Gill Sans MT"/>
              </a:rPr>
              <a:t>5/21</a:t>
            </a:r>
            <a:endParaRPr sz="1100">
              <a:latin typeface="Gill Sans MT"/>
              <a:cs typeface="Gill Sans MT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dirty="0" sz="1200" spc="-110" b="1">
                <a:solidFill>
                  <a:srgbClr val="434343"/>
                </a:solidFill>
                <a:latin typeface="Gill Sans MT"/>
                <a:cs typeface="Gill Sans MT"/>
              </a:rPr>
              <a:t>T</a:t>
            </a:r>
            <a:r>
              <a:rPr dirty="0" sz="1200" spc="-140" b="1">
                <a:solidFill>
                  <a:srgbClr val="434343"/>
                </a:solidFill>
                <a:latin typeface="Gill Sans MT"/>
                <a:cs typeface="Gill Sans MT"/>
              </a:rPr>
              <a:t>H</a:t>
            </a:r>
            <a:r>
              <a:rPr dirty="0" sz="1200" spc="-70" b="1">
                <a:solidFill>
                  <a:srgbClr val="434343"/>
                </a:solidFill>
                <a:latin typeface="Gill Sans MT"/>
                <a:cs typeface="Gill Sans MT"/>
              </a:rPr>
              <a:t>URS</a:t>
            </a:r>
            <a:r>
              <a:rPr dirty="0" sz="1200" spc="-175" b="1">
                <a:solidFill>
                  <a:srgbClr val="434343"/>
                </a:solidFill>
                <a:latin typeface="Gill Sans MT"/>
                <a:cs typeface="Gill Sans MT"/>
              </a:rPr>
              <a:t>D</a:t>
            </a:r>
            <a:r>
              <a:rPr dirty="0" sz="1200" spc="-120" b="1">
                <a:solidFill>
                  <a:srgbClr val="434343"/>
                </a:solidFill>
                <a:latin typeface="Gill Sans MT"/>
                <a:cs typeface="Gill Sans MT"/>
              </a:rPr>
              <a:t>A</a:t>
            </a:r>
            <a:r>
              <a:rPr dirty="0" sz="1200" spc="-95" b="1">
                <a:solidFill>
                  <a:srgbClr val="434343"/>
                </a:solidFill>
                <a:latin typeface="Gill Sans MT"/>
                <a:cs typeface="Gill Sans MT"/>
              </a:rPr>
              <a:t>Y</a:t>
            </a:r>
            <a:endParaRPr sz="1200">
              <a:latin typeface="Gill Sans MT"/>
              <a:cs typeface="Gill Sans MT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859390" y="2321541"/>
          <a:ext cx="4077970" cy="7197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2795"/>
                <a:gridCol w="1644014"/>
                <a:gridCol w="1644015"/>
              </a:tblGrid>
              <a:tr h="326650"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100" spc="60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8:00</a:t>
                      </a:r>
                      <a:r>
                        <a:rPr dirty="0" sz="1100" spc="-130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45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AM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6223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solidFill>
                      <a:srgbClr val="F3F3F3"/>
                    </a:solidFill>
                  </a:tcPr>
                </a:tc>
              </a:tr>
              <a:tr h="326650"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100" spc="60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8:30</a:t>
                      </a:r>
                      <a:r>
                        <a:rPr dirty="0" sz="1100" spc="-130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45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AM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6223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</a:tcPr>
                </a:tc>
              </a:tr>
              <a:tr h="332094"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100" spc="60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9:00</a:t>
                      </a:r>
                      <a:r>
                        <a:rPr dirty="0" sz="1100" spc="-130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45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AM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6223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solidFill>
                      <a:srgbClr val="F3F3F3"/>
                    </a:solidFill>
                  </a:tcPr>
                </a:tc>
              </a:tr>
              <a:tr h="321206"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100" spc="60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9:30</a:t>
                      </a:r>
                      <a:r>
                        <a:rPr dirty="0" sz="1100" spc="-130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45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AM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5715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B w="12700">
                      <a:solidFill>
                        <a:srgbClr val="F3F3F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B w="12700">
                      <a:solidFill>
                        <a:srgbClr val="F3F3F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</a:tcPr>
                </a:tc>
              </a:tr>
              <a:tr h="326648"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100" spc="60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10:00</a:t>
                      </a:r>
                      <a:r>
                        <a:rPr dirty="0" sz="1100" spc="-120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45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AM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6223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3367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50" b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Team</a:t>
                      </a:r>
                      <a:r>
                        <a:rPr dirty="0" sz="1100" spc="-45" b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-35" b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Introduction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solidFill>
                      <a:srgbClr val="F3F3F3"/>
                    </a:solidFill>
                  </a:tcPr>
                </a:tc>
              </a:tr>
              <a:tr h="326653"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100" spc="60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10:30</a:t>
                      </a:r>
                      <a:r>
                        <a:rPr dirty="0" sz="1100" spc="-120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45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AM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6223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E2F3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33679">
                        <a:lnSpc>
                          <a:spcPts val="1315"/>
                        </a:lnSpc>
                        <a:spcBef>
                          <a:spcPts val="970"/>
                        </a:spcBef>
                      </a:pPr>
                      <a:r>
                        <a:rPr dirty="0" sz="1100" spc="-30" b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Topic </a:t>
                      </a:r>
                      <a:r>
                        <a:rPr dirty="0" sz="1100" spc="30" b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3</a:t>
                      </a:r>
                      <a:r>
                        <a:rPr dirty="0" sz="1100" spc="-40" b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-15" b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Meeting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  <a:p>
                      <a:pPr marL="299085">
                        <a:lnSpc>
                          <a:spcPts val="1315"/>
                        </a:lnSpc>
                      </a:pPr>
                      <a:r>
                        <a:rPr dirty="0" sz="1100" spc="30" b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{</a:t>
                      </a:r>
                      <a:r>
                        <a:rPr dirty="0" sz="1100" spc="30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Transportation</a:t>
                      </a:r>
                      <a:r>
                        <a:rPr dirty="0" sz="1100" spc="30" b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)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D9EAD3"/>
                    </a:solidFill>
                  </a:tcPr>
                </a:tc>
              </a:tr>
              <a:tr h="326650"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100" spc="60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11:00</a:t>
                      </a:r>
                      <a:r>
                        <a:rPr dirty="0" sz="1100" spc="-120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45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AM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6223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538480" marR="242570" indent="-327025">
                        <a:lnSpc>
                          <a:spcPts val="1310"/>
                        </a:lnSpc>
                      </a:pPr>
                      <a:r>
                        <a:rPr dirty="0" sz="1100" spc="-20" b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Review </a:t>
                      </a:r>
                      <a:r>
                        <a:rPr dirty="0" sz="1100" spc="15" b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of </a:t>
                      </a:r>
                      <a:r>
                        <a:rPr dirty="0" sz="1100" spc="-5" b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Scope</a:t>
                      </a:r>
                      <a:r>
                        <a:rPr dirty="0" sz="1100" spc="-145" b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-95" b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&amp;  </a:t>
                      </a:r>
                      <a:r>
                        <a:rPr dirty="0" sz="1100" spc="-35" b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Timeline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254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CFE2F3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D9EAD3"/>
                    </a:solidFill>
                  </a:tcPr>
                </a:tc>
              </a:tr>
              <a:tr h="326650"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100" spc="60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11:30</a:t>
                      </a:r>
                      <a:r>
                        <a:rPr dirty="0" sz="1100" spc="-120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45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AM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6223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54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CFE2F3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D9EAD3"/>
                    </a:solidFill>
                  </a:tcPr>
                </a:tc>
              </a:tr>
              <a:tr h="326650"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100" spc="60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12:00</a:t>
                      </a:r>
                      <a:r>
                        <a:rPr dirty="0" sz="1100" spc="-125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125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PM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6223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solidFill>
                      <a:srgbClr val="F3F3F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622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85" i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lunch</a:t>
                      </a:r>
                      <a:r>
                        <a:rPr dirty="0" sz="1100" spc="-40" i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65" i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break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622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85" i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lunch</a:t>
                      </a:r>
                      <a:r>
                        <a:rPr dirty="0" sz="1100" spc="-40" i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65" i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break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</a:tcPr>
                </a:tc>
              </a:tr>
              <a:tr h="326650"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100" spc="60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12:30</a:t>
                      </a:r>
                      <a:r>
                        <a:rPr dirty="0" sz="1100" spc="-125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125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PM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6223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</a:tcPr>
                </a:tc>
              </a:tr>
              <a:tr h="326650"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100" spc="60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1:00</a:t>
                      </a:r>
                      <a:r>
                        <a:rPr dirty="0" sz="1100" spc="-135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125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PM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6223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79070">
                        <a:lnSpc>
                          <a:spcPts val="1315"/>
                        </a:lnSpc>
                        <a:spcBef>
                          <a:spcPts val="969"/>
                        </a:spcBef>
                      </a:pPr>
                      <a:r>
                        <a:rPr dirty="0" sz="1100" spc="-30" b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Topic </a:t>
                      </a:r>
                      <a:r>
                        <a:rPr dirty="0" sz="1100" spc="30" b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1</a:t>
                      </a:r>
                      <a:r>
                        <a:rPr dirty="0" sz="1100" spc="-40" b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-15" b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Meeting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  <a:p>
                      <a:pPr marL="266065">
                        <a:lnSpc>
                          <a:spcPts val="1315"/>
                        </a:lnSpc>
                      </a:pPr>
                      <a:r>
                        <a:rPr dirty="0" sz="1100" spc="30" b="1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{</a:t>
                      </a:r>
                      <a:r>
                        <a:rPr dirty="0" sz="1100" spc="30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Market</a:t>
                      </a:r>
                      <a:r>
                        <a:rPr dirty="0" sz="1100" spc="-45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60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Analysis</a:t>
                      </a:r>
                      <a:r>
                        <a:rPr dirty="0" sz="1100" spc="60" b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)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D9EAD3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22885">
                        <a:lnSpc>
                          <a:spcPts val="1315"/>
                        </a:lnSpc>
                        <a:spcBef>
                          <a:spcPts val="969"/>
                        </a:spcBef>
                      </a:pPr>
                      <a:r>
                        <a:rPr dirty="0" sz="1100" spc="-30" b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Topic </a:t>
                      </a:r>
                      <a:r>
                        <a:rPr dirty="0" sz="1100" spc="30" b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4</a:t>
                      </a:r>
                      <a:r>
                        <a:rPr dirty="0" sz="1100" spc="-45" b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Meeting.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  <a:p>
                      <a:pPr marL="266065">
                        <a:lnSpc>
                          <a:spcPts val="1315"/>
                        </a:lnSpc>
                      </a:pPr>
                      <a:r>
                        <a:rPr dirty="0" sz="1100" spc="60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(Public</a:t>
                      </a:r>
                      <a:r>
                        <a:rPr dirty="0" sz="1100" spc="-40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20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Outreach)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D9EAD3"/>
                    </a:solidFill>
                  </a:tcPr>
                </a:tc>
              </a:tr>
              <a:tr h="326650"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100" spc="60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1:30</a:t>
                      </a:r>
                      <a:r>
                        <a:rPr dirty="0" sz="1100" spc="-135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125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PM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6223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D9EAD3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D9EAD3"/>
                    </a:solidFill>
                  </a:tcPr>
                </a:tc>
              </a:tr>
              <a:tr h="326650"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 spc="60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2:00</a:t>
                      </a:r>
                      <a:r>
                        <a:rPr dirty="0" sz="1100" spc="-135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125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PM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D9EAD3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D9EAD3"/>
                    </a:solidFill>
                  </a:tcPr>
                </a:tc>
              </a:tr>
              <a:tr h="326650"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 spc="60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2:30</a:t>
                      </a:r>
                      <a:r>
                        <a:rPr dirty="0" sz="1100" spc="-135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125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PM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B w="12700">
                      <a:solidFill>
                        <a:srgbClr val="F3F3F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 spc="65" i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break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 spc="65" i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break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</a:tcPr>
                </a:tc>
              </a:tr>
              <a:tr h="332094"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 spc="60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3:00</a:t>
                      </a:r>
                      <a:r>
                        <a:rPr dirty="0" sz="1100" spc="-135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125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PM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77495">
                        <a:lnSpc>
                          <a:spcPts val="1315"/>
                        </a:lnSpc>
                      </a:pPr>
                      <a:r>
                        <a:rPr dirty="0" sz="1100" spc="-30" b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Topic </a:t>
                      </a:r>
                      <a:r>
                        <a:rPr dirty="0" sz="1100" spc="30" b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2</a:t>
                      </a:r>
                      <a:r>
                        <a:rPr dirty="0" sz="1100" spc="-45" b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-15" b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Meeting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  <a:p>
                      <a:pPr marL="364490" marR="306070" indent="-109220">
                        <a:lnSpc>
                          <a:spcPts val="1310"/>
                        </a:lnSpc>
                        <a:spcBef>
                          <a:spcPts val="45"/>
                        </a:spcBef>
                      </a:pPr>
                      <a:r>
                        <a:rPr dirty="0" sz="1100" spc="40" b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{</a:t>
                      </a:r>
                      <a:r>
                        <a:rPr dirty="0" sz="1100" spc="40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Environmental</a:t>
                      </a:r>
                      <a:r>
                        <a:rPr dirty="0" sz="1100" spc="-90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5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&amp;  </a:t>
                      </a:r>
                      <a:r>
                        <a:rPr dirty="0" sz="1100" spc="30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Infrastructure</a:t>
                      </a:r>
                      <a:r>
                        <a:rPr dirty="0" sz="1100" spc="30" b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)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D9EAD3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66065">
                        <a:lnSpc>
                          <a:spcPts val="1315"/>
                        </a:lnSpc>
                      </a:pPr>
                      <a:r>
                        <a:rPr dirty="0" sz="1100" spc="-30" b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Topic </a:t>
                      </a:r>
                      <a:r>
                        <a:rPr dirty="0" sz="1100" spc="30" b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5</a:t>
                      </a:r>
                      <a:r>
                        <a:rPr dirty="0" sz="1100" spc="-45" b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-10" b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Meeting.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  <a:p>
                      <a:pPr algn="ctr" marL="168275" marR="215265">
                        <a:lnSpc>
                          <a:spcPts val="1310"/>
                        </a:lnSpc>
                        <a:spcBef>
                          <a:spcPts val="45"/>
                        </a:spcBef>
                      </a:pPr>
                      <a:r>
                        <a:rPr dirty="0" sz="1100" spc="55" b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{</a:t>
                      </a:r>
                      <a:r>
                        <a:rPr dirty="0" sz="1100" spc="55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Planning, </a:t>
                      </a:r>
                      <a:r>
                        <a:rPr dirty="0" sz="1100" spc="45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Zoning </a:t>
                      </a:r>
                      <a:r>
                        <a:rPr dirty="0" sz="1100" spc="5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&amp;  </a:t>
                      </a:r>
                      <a:r>
                        <a:rPr dirty="0" sz="1100" spc="75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Land</a:t>
                      </a:r>
                      <a:r>
                        <a:rPr dirty="0" sz="1100" spc="-45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30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Use</a:t>
                      </a:r>
                      <a:r>
                        <a:rPr dirty="0" sz="1100" spc="30" b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)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D9EAD3"/>
                    </a:solidFill>
                  </a:tcPr>
                </a:tc>
              </a:tr>
              <a:tr h="315762"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dirty="0" sz="1100" spc="60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3:30</a:t>
                      </a:r>
                      <a:r>
                        <a:rPr dirty="0" sz="1100" spc="-135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125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PM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5715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D9EAD3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D9EAD3"/>
                    </a:solidFill>
                  </a:tcPr>
                </a:tc>
              </a:tr>
              <a:tr h="332094"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100" spc="60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4:00</a:t>
                      </a:r>
                      <a:r>
                        <a:rPr dirty="0" sz="1100" spc="-135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125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PM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67945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D9EAD3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D9EAD3"/>
                    </a:solidFill>
                  </a:tcPr>
                </a:tc>
              </a:tr>
              <a:tr h="321206"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 spc="60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4:30</a:t>
                      </a:r>
                      <a:r>
                        <a:rPr dirty="0" sz="1100" spc="-135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125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PM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38480">
                        <a:lnSpc>
                          <a:spcPct val="100000"/>
                        </a:lnSpc>
                      </a:pPr>
                      <a:r>
                        <a:rPr dirty="0" sz="1100" spc="-60" b="1">
                          <a:solidFill>
                            <a:srgbClr val="555555"/>
                          </a:solidFill>
                          <a:latin typeface="Gill Sans MT"/>
                          <a:cs typeface="Gill Sans MT"/>
                        </a:rPr>
                        <a:t>Wrap-up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</a:tr>
              <a:tr h="332094"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100" spc="60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5:00</a:t>
                      </a:r>
                      <a:r>
                        <a:rPr dirty="0" sz="1100" spc="-135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125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PM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F3F3F3"/>
                      </a:solidFill>
                      <a:prstDash val="solid"/>
                    </a:lnB>
                    <a:solidFill>
                      <a:srgbClr val="FFF2CC"/>
                    </a:solidFill>
                  </a:tcPr>
                </a:tc>
              </a:tr>
              <a:tr h="321206"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 spc="60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5:30</a:t>
                      </a:r>
                      <a:r>
                        <a:rPr dirty="0" sz="1100" spc="-135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125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PM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</a:tcPr>
                </a:tc>
              </a:tr>
              <a:tr h="332094"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100" spc="60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6:00</a:t>
                      </a:r>
                      <a:r>
                        <a:rPr dirty="0" sz="1100" spc="-135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125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PM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6858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solidFill>
                      <a:srgbClr val="F3F3F3"/>
                    </a:solidFill>
                  </a:tcPr>
                </a:tc>
              </a:tr>
              <a:tr h="326650"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 spc="60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6:30</a:t>
                      </a:r>
                      <a:r>
                        <a:rPr dirty="0" sz="1100" spc="-135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dirty="0" sz="1100" spc="125">
                          <a:solidFill>
                            <a:srgbClr val="434343"/>
                          </a:solidFill>
                          <a:latin typeface="Gill Sans MT"/>
                          <a:cs typeface="Gill Sans MT"/>
                        </a:rPr>
                        <a:t>PM</a:t>
                      </a:r>
                      <a:endParaRPr sz="1100">
                        <a:latin typeface="Gill Sans MT"/>
                        <a:cs typeface="Gill Sans MT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F3F3F3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54134" y="10008304"/>
            <a:ext cx="8185784" cy="654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100" spc="-114">
                <a:solidFill>
                  <a:srgbClr val="FFFFFF"/>
                </a:solidFill>
                <a:latin typeface="Arial"/>
                <a:cs typeface="Arial"/>
              </a:rPr>
              <a:t>Next </a:t>
            </a:r>
            <a:r>
              <a:rPr dirty="0" sz="4100" spc="-105">
                <a:solidFill>
                  <a:srgbClr val="FFFFFF"/>
                </a:solidFill>
                <a:latin typeface="Arial"/>
                <a:cs typeface="Arial"/>
              </a:rPr>
              <a:t>Steps </a:t>
            </a:r>
            <a:r>
              <a:rPr dirty="0" sz="4100" spc="-10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4100" spc="-180">
                <a:solidFill>
                  <a:srgbClr val="FFFFFF"/>
                </a:solidFill>
                <a:latin typeface="Arial"/>
                <a:cs typeface="Arial"/>
              </a:rPr>
              <a:t>Phase </a:t>
            </a:r>
            <a:r>
              <a:rPr dirty="0" sz="4100" spc="-35">
                <a:solidFill>
                  <a:srgbClr val="FFFFFF"/>
                </a:solidFill>
                <a:latin typeface="Arial"/>
                <a:cs typeface="Arial"/>
              </a:rPr>
              <a:t>1: </a:t>
            </a:r>
            <a:r>
              <a:rPr dirty="0" sz="4100" spc="-165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dirty="0" sz="4100" spc="155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4100" spc="-4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100" spc="-130">
                <a:solidFill>
                  <a:srgbClr val="FFFFFF"/>
                </a:solidFill>
                <a:latin typeface="Arial"/>
                <a:cs typeface="Arial"/>
              </a:rPr>
              <a:t>August</a:t>
            </a:r>
            <a:endParaRPr sz="4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21266" y="1652118"/>
            <a:ext cx="7367905" cy="64827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74320" indent="-261620">
              <a:lnSpc>
                <a:spcPct val="100000"/>
              </a:lnSpc>
              <a:spcBef>
                <a:spcPts val="120"/>
              </a:spcBef>
              <a:buChar char="•"/>
              <a:tabLst>
                <a:tab pos="274955" algn="l"/>
              </a:tabLst>
            </a:pPr>
            <a:r>
              <a:rPr dirty="0" sz="2450" spc="-30">
                <a:latin typeface="Arial"/>
                <a:cs typeface="Arial"/>
              </a:rPr>
              <a:t>Task </a:t>
            </a:r>
            <a:r>
              <a:rPr dirty="0" sz="2450" spc="5">
                <a:latin typeface="Arial"/>
                <a:cs typeface="Arial"/>
              </a:rPr>
              <a:t>1.2: </a:t>
            </a:r>
            <a:r>
              <a:rPr dirty="0" sz="2450" spc="60">
                <a:latin typeface="Arial"/>
                <a:cs typeface="Arial"/>
              </a:rPr>
              <a:t>Existing </a:t>
            </a:r>
            <a:r>
              <a:rPr dirty="0" sz="2450" spc="75">
                <a:latin typeface="Arial"/>
                <a:cs typeface="Arial"/>
              </a:rPr>
              <a:t>Conditions </a:t>
            </a:r>
            <a:r>
              <a:rPr dirty="0" sz="2450" spc="15">
                <a:latin typeface="Arial"/>
                <a:cs typeface="Arial"/>
              </a:rPr>
              <a:t>|Technical</a:t>
            </a:r>
            <a:r>
              <a:rPr dirty="0" sz="2450" spc="-90">
                <a:latin typeface="Arial"/>
                <a:cs typeface="Arial"/>
              </a:rPr>
              <a:t> </a:t>
            </a:r>
            <a:r>
              <a:rPr dirty="0" sz="2450" spc="40">
                <a:latin typeface="Arial"/>
                <a:cs typeface="Arial"/>
              </a:rPr>
              <a:t>Analyses</a:t>
            </a:r>
            <a:endParaRPr sz="2450">
              <a:latin typeface="Arial"/>
              <a:cs typeface="Arial"/>
            </a:endParaRPr>
          </a:p>
          <a:p>
            <a:pPr lvl="1" marL="829310" indent="-314325">
              <a:lnSpc>
                <a:spcPct val="100000"/>
              </a:lnSpc>
              <a:spcBef>
                <a:spcPts val="40"/>
              </a:spcBef>
              <a:buChar char="•"/>
              <a:tabLst>
                <a:tab pos="829310" algn="l"/>
                <a:tab pos="829944" algn="l"/>
              </a:tabLst>
            </a:pPr>
            <a:r>
              <a:rPr dirty="0" sz="2450" spc="-50">
                <a:latin typeface="Arial"/>
                <a:cs typeface="Arial"/>
              </a:rPr>
              <a:t>Character, </a:t>
            </a:r>
            <a:r>
              <a:rPr dirty="0" sz="2450" spc="-25">
                <a:latin typeface="Arial"/>
                <a:cs typeface="Arial"/>
              </a:rPr>
              <a:t>Land </a:t>
            </a:r>
            <a:r>
              <a:rPr dirty="0" sz="2450" spc="-65">
                <a:latin typeface="Arial"/>
                <a:cs typeface="Arial"/>
              </a:rPr>
              <a:t>Use </a:t>
            </a:r>
            <a:r>
              <a:rPr dirty="0" sz="2450" spc="-20">
                <a:latin typeface="Arial"/>
                <a:cs typeface="Arial"/>
              </a:rPr>
              <a:t>and </a:t>
            </a:r>
            <a:r>
              <a:rPr dirty="0" sz="2450" spc="-35">
                <a:latin typeface="Arial"/>
                <a:cs typeface="Arial"/>
              </a:rPr>
              <a:t>Zoning</a:t>
            </a:r>
            <a:r>
              <a:rPr dirty="0" sz="2450" spc="165">
                <a:latin typeface="Arial"/>
                <a:cs typeface="Arial"/>
              </a:rPr>
              <a:t> </a:t>
            </a:r>
            <a:r>
              <a:rPr dirty="0" sz="2450" spc="-65">
                <a:latin typeface="Arial"/>
                <a:cs typeface="Arial"/>
              </a:rPr>
              <a:t>Analysis</a:t>
            </a:r>
            <a:endParaRPr sz="2450">
              <a:latin typeface="Arial"/>
              <a:cs typeface="Arial"/>
            </a:endParaRPr>
          </a:p>
          <a:p>
            <a:pPr lvl="1" marL="829310" indent="-314325">
              <a:lnSpc>
                <a:spcPct val="100000"/>
              </a:lnSpc>
              <a:spcBef>
                <a:spcPts val="30"/>
              </a:spcBef>
              <a:buChar char="•"/>
              <a:tabLst>
                <a:tab pos="829310" algn="l"/>
                <a:tab pos="829944" algn="l"/>
              </a:tabLst>
            </a:pPr>
            <a:r>
              <a:rPr dirty="0" sz="2450" spc="-55">
                <a:latin typeface="Arial"/>
                <a:cs typeface="Arial"/>
              </a:rPr>
              <a:t>Environmental </a:t>
            </a:r>
            <a:r>
              <a:rPr dirty="0" sz="2450" spc="-125">
                <a:latin typeface="Arial"/>
                <a:cs typeface="Arial"/>
              </a:rPr>
              <a:t>&amp; </a:t>
            </a:r>
            <a:r>
              <a:rPr dirty="0" sz="2450" spc="-75">
                <a:latin typeface="Arial"/>
                <a:cs typeface="Arial"/>
              </a:rPr>
              <a:t>Civil</a:t>
            </a:r>
            <a:r>
              <a:rPr dirty="0" sz="2450" spc="190">
                <a:latin typeface="Arial"/>
                <a:cs typeface="Arial"/>
              </a:rPr>
              <a:t> </a:t>
            </a:r>
            <a:r>
              <a:rPr dirty="0" sz="2450" spc="-65">
                <a:latin typeface="Arial"/>
                <a:cs typeface="Arial"/>
              </a:rPr>
              <a:t>Analysis</a:t>
            </a:r>
            <a:endParaRPr sz="2450">
              <a:latin typeface="Arial"/>
              <a:cs typeface="Arial"/>
            </a:endParaRPr>
          </a:p>
          <a:p>
            <a:pPr lvl="1" marL="829310" indent="-314325">
              <a:lnSpc>
                <a:spcPct val="100000"/>
              </a:lnSpc>
              <a:spcBef>
                <a:spcPts val="25"/>
              </a:spcBef>
              <a:buChar char="•"/>
              <a:tabLst>
                <a:tab pos="829310" algn="l"/>
                <a:tab pos="829944" algn="l"/>
              </a:tabLst>
            </a:pPr>
            <a:r>
              <a:rPr dirty="0" sz="2450" spc="-35">
                <a:latin typeface="Arial"/>
                <a:cs typeface="Arial"/>
              </a:rPr>
              <a:t>Infrastructure</a:t>
            </a:r>
            <a:r>
              <a:rPr dirty="0" sz="2450">
                <a:latin typeface="Arial"/>
                <a:cs typeface="Arial"/>
              </a:rPr>
              <a:t> </a:t>
            </a:r>
            <a:r>
              <a:rPr dirty="0" sz="2450" spc="-65">
                <a:latin typeface="Arial"/>
                <a:cs typeface="Arial"/>
              </a:rPr>
              <a:t>Analysis</a:t>
            </a:r>
            <a:endParaRPr sz="2450">
              <a:latin typeface="Arial"/>
              <a:cs typeface="Arial"/>
            </a:endParaRPr>
          </a:p>
          <a:p>
            <a:pPr lvl="1" marL="829310" indent="-314325">
              <a:lnSpc>
                <a:spcPct val="100000"/>
              </a:lnSpc>
              <a:spcBef>
                <a:spcPts val="30"/>
              </a:spcBef>
              <a:buChar char="•"/>
              <a:tabLst>
                <a:tab pos="829310" algn="l"/>
                <a:tab pos="829944" algn="l"/>
              </a:tabLst>
            </a:pPr>
            <a:r>
              <a:rPr dirty="0" sz="2450" spc="-45">
                <a:latin typeface="Arial"/>
                <a:cs typeface="Arial"/>
              </a:rPr>
              <a:t>Transportation</a:t>
            </a:r>
            <a:r>
              <a:rPr dirty="0" sz="2450">
                <a:latin typeface="Arial"/>
                <a:cs typeface="Arial"/>
              </a:rPr>
              <a:t> </a:t>
            </a:r>
            <a:r>
              <a:rPr dirty="0" sz="2450" spc="-65">
                <a:latin typeface="Arial"/>
                <a:cs typeface="Arial"/>
              </a:rPr>
              <a:t>Analysis</a:t>
            </a:r>
            <a:endParaRPr sz="245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650">
              <a:latin typeface="Times New Roman"/>
              <a:cs typeface="Times New Roman"/>
            </a:endParaRPr>
          </a:p>
          <a:p>
            <a:pPr marL="274320" indent="-261620">
              <a:lnSpc>
                <a:spcPct val="100000"/>
              </a:lnSpc>
              <a:buChar char="•"/>
              <a:tabLst>
                <a:tab pos="274955" algn="l"/>
              </a:tabLst>
            </a:pPr>
            <a:r>
              <a:rPr dirty="0" sz="2450" spc="-30">
                <a:latin typeface="Arial"/>
                <a:cs typeface="Arial"/>
              </a:rPr>
              <a:t>Task </a:t>
            </a:r>
            <a:r>
              <a:rPr dirty="0" sz="2450" spc="5">
                <a:latin typeface="Arial"/>
                <a:cs typeface="Arial"/>
              </a:rPr>
              <a:t>1.3: </a:t>
            </a:r>
            <a:r>
              <a:rPr dirty="0" sz="2450" spc="80">
                <a:latin typeface="Arial"/>
                <a:cs typeface="Arial"/>
              </a:rPr>
              <a:t>Market </a:t>
            </a:r>
            <a:r>
              <a:rPr dirty="0" sz="2450" spc="-35">
                <a:latin typeface="Arial"/>
                <a:cs typeface="Arial"/>
              </a:rPr>
              <a:t>&amp; </a:t>
            </a:r>
            <a:r>
              <a:rPr dirty="0" sz="2450" spc="45">
                <a:latin typeface="Arial"/>
                <a:cs typeface="Arial"/>
              </a:rPr>
              <a:t>Fiscal</a:t>
            </a:r>
            <a:r>
              <a:rPr dirty="0" sz="2450">
                <a:latin typeface="Arial"/>
                <a:cs typeface="Arial"/>
              </a:rPr>
              <a:t> </a:t>
            </a:r>
            <a:r>
              <a:rPr dirty="0" sz="2450" spc="40">
                <a:latin typeface="Arial"/>
                <a:cs typeface="Arial"/>
              </a:rPr>
              <a:t>Analyses</a:t>
            </a:r>
            <a:endParaRPr sz="2450">
              <a:latin typeface="Arial"/>
              <a:cs typeface="Arial"/>
            </a:endParaRPr>
          </a:p>
          <a:p>
            <a:pPr lvl="1" marL="829310" indent="-314325">
              <a:lnSpc>
                <a:spcPct val="100000"/>
              </a:lnSpc>
              <a:spcBef>
                <a:spcPts val="40"/>
              </a:spcBef>
              <a:buChar char="•"/>
              <a:tabLst>
                <a:tab pos="829310" algn="l"/>
                <a:tab pos="829944" algn="l"/>
              </a:tabLst>
            </a:pPr>
            <a:r>
              <a:rPr dirty="0" sz="2450" spc="-20">
                <a:latin typeface="Arial"/>
                <a:cs typeface="Arial"/>
              </a:rPr>
              <a:t>Economic </a:t>
            </a:r>
            <a:r>
              <a:rPr dirty="0" sz="2450" spc="-5">
                <a:latin typeface="Arial"/>
                <a:cs typeface="Arial"/>
              </a:rPr>
              <a:t>Impact</a:t>
            </a:r>
            <a:r>
              <a:rPr dirty="0" sz="2450" spc="25">
                <a:latin typeface="Arial"/>
                <a:cs typeface="Arial"/>
              </a:rPr>
              <a:t> </a:t>
            </a:r>
            <a:r>
              <a:rPr dirty="0" sz="2450" spc="-65">
                <a:latin typeface="Arial"/>
                <a:cs typeface="Arial"/>
              </a:rPr>
              <a:t>Analysis</a:t>
            </a:r>
            <a:endParaRPr sz="2450">
              <a:latin typeface="Arial"/>
              <a:cs typeface="Arial"/>
            </a:endParaRPr>
          </a:p>
          <a:p>
            <a:pPr lvl="1" marL="829310" indent="-314325">
              <a:lnSpc>
                <a:spcPct val="100000"/>
              </a:lnSpc>
              <a:spcBef>
                <a:spcPts val="25"/>
              </a:spcBef>
              <a:buChar char="•"/>
              <a:tabLst>
                <a:tab pos="829310" algn="l"/>
                <a:tab pos="829944" algn="l"/>
              </a:tabLst>
            </a:pPr>
            <a:r>
              <a:rPr dirty="0" sz="2450" spc="-70">
                <a:latin typeface="Arial"/>
                <a:cs typeface="Arial"/>
              </a:rPr>
              <a:t>Fiscal </a:t>
            </a:r>
            <a:r>
              <a:rPr dirty="0" sz="2450" spc="-45">
                <a:latin typeface="Arial"/>
                <a:cs typeface="Arial"/>
              </a:rPr>
              <a:t>Health</a:t>
            </a:r>
            <a:r>
              <a:rPr dirty="0" sz="2450" spc="75">
                <a:latin typeface="Arial"/>
                <a:cs typeface="Arial"/>
              </a:rPr>
              <a:t> </a:t>
            </a:r>
            <a:r>
              <a:rPr dirty="0" sz="2450" spc="-65">
                <a:latin typeface="Arial"/>
                <a:cs typeface="Arial"/>
              </a:rPr>
              <a:t>Analysis</a:t>
            </a:r>
            <a:endParaRPr sz="245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650">
              <a:latin typeface="Times New Roman"/>
              <a:cs typeface="Times New Roman"/>
            </a:endParaRPr>
          </a:p>
          <a:p>
            <a:pPr marL="274320" indent="-261620">
              <a:lnSpc>
                <a:spcPct val="100000"/>
              </a:lnSpc>
              <a:buChar char="•"/>
              <a:tabLst>
                <a:tab pos="274955" algn="l"/>
              </a:tabLst>
            </a:pPr>
            <a:r>
              <a:rPr dirty="0" sz="2450" spc="-30">
                <a:latin typeface="Arial"/>
                <a:cs typeface="Arial"/>
              </a:rPr>
              <a:t>Task </a:t>
            </a:r>
            <a:r>
              <a:rPr dirty="0" sz="2450" spc="5">
                <a:latin typeface="Arial"/>
                <a:cs typeface="Arial"/>
              </a:rPr>
              <a:t>1.4: </a:t>
            </a:r>
            <a:r>
              <a:rPr dirty="0" sz="2450" spc="40">
                <a:latin typeface="Arial"/>
                <a:cs typeface="Arial"/>
              </a:rPr>
              <a:t>Define </a:t>
            </a:r>
            <a:r>
              <a:rPr dirty="0" sz="2450" spc="75">
                <a:latin typeface="Arial"/>
                <a:cs typeface="Arial"/>
              </a:rPr>
              <a:t>Community </a:t>
            </a:r>
            <a:r>
              <a:rPr dirty="0" sz="2450" spc="50">
                <a:latin typeface="Arial"/>
                <a:cs typeface="Arial"/>
              </a:rPr>
              <a:t>Engagement</a:t>
            </a:r>
            <a:r>
              <a:rPr dirty="0" sz="2450" spc="-50">
                <a:latin typeface="Arial"/>
                <a:cs typeface="Arial"/>
              </a:rPr>
              <a:t> </a:t>
            </a:r>
            <a:r>
              <a:rPr dirty="0" sz="2450" spc="30">
                <a:latin typeface="Arial"/>
                <a:cs typeface="Arial"/>
              </a:rPr>
              <a:t>Plan</a:t>
            </a:r>
            <a:endParaRPr sz="245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274320" indent="-261620">
              <a:lnSpc>
                <a:spcPct val="100000"/>
              </a:lnSpc>
              <a:buChar char="•"/>
              <a:tabLst>
                <a:tab pos="274955" algn="l"/>
              </a:tabLst>
            </a:pPr>
            <a:r>
              <a:rPr dirty="0" sz="2450" spc="-30">
                <a:latin typeface="Arial"/>
                <a:cs typeface="Arial"/>
              </a:rPr>
              <a:t>Task </a:t>
            </a:r>
            <a:r>
              <a:rPr dirty="0" sz="2450" spc="5">
                <a:latin typeface="Arial"/>
                <a:cs typeface="Arial"/>
              </a:rPr>
              <a:t>1.4: </a:t>
            </a:r>
            <a:r>
              <a:rPr dirty="0" sz="2450" spc="55">
                <a:latin typeface="Arial"/>
                <a:cs typeface="Arial"/>
              </a:rPr>
              <a:t>Provide Urban </a:t>
            </a:r>
            <a:r>
              <a:rPr dirty="0" sz="2450" spc="75">
                <a:latin typeface="Arial"/>
                <a:cs typeface="Arial"/>
              </a:rPr>
              <a:t>Diagnostic</a:t>
            </a:r>
            <a:r>
              <a:rPr dirty="0" sz="2450" spc="-70">
                <a:latin typeface="Arial"/>
                <a:cs typeface="Arial"/>
              </a:rPr>
              <a:t> </a:t>
            </a:r>
            <a:r>
              <a:rPr dirty="0" sz="2450" spc="70">
                <a:latin typeface="Arial"/>
                <a:cs typeface="Arial"/>
              </a:rPr>
              <a:t>Report</a:t>
            </a:r>
            <a:endParaRPr sz="245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274320" indent="-261620">
              <a:lnSpc>
                <a:spcPct val="100000"/>
              </a:lnSpc>
              <a:spcBef>
                <a:spcPts val="2600"/>
              </a:spcBef>
              <a:buChar char="•"/>
              <a:tabLst>
                <a:tab pos="274955" algn="l"/>
              </a:tabLst>
            </a:pPr>
            <a:r>
              <a:rPr dirty="0" sz="2450" spc="-30">
                <a:latin typeface="Arial"/>
                <a:cs typeface="Arial"/>
              </a:rPr>
              <a:t>Task </a:t>
            </a:r>
            <a:r>
              <a:rPr dirty="0" sz="2450" spc="5">
                <a:latin typeface="Arial"/>
                <a:cs typeface="Arial"/>
              </a:rPr>
              <a:t>1.5: </a:t>
            </a:r>
            <a:r>
              <a:rPr dirty="0" sz="2450" spc="70">
                <a:latin typeface="Arial"/>
                <a:cs typeface="Arial"/>
              </a:rPr>
              <a:t>County </a:t>
            </a:r>
            <a:r>
              <a:rPr dirty="0" sz="2450" spc="40">
                <a:latin typeface="Arial"/>
                <a:cs typeface="Arial"/>
              </a:rPr>
              <a:t>Review </a:t>
            </a:r>
            <a:r>
              <a:rPr dirty="0" sz="2450" spc="70">
                <a:latin typeface="Arial"/>
                <a:cs typeface="Arial"/>
              </a:rPr>
              <a:t>and </a:t>
            </a:r>
            <a:r>
              <a:rPr dirty="0" sz="2450" spc="75">
                <a:latin typeface="Arial"/>
                <a:cs typeface="Arial"/>
              </a:rPr>
              <a:t>BoC</a:t>
            </a:r>
            <a:r>
              <a:rPr dirty="0" sz="2450" spc="-125">
                <a:latin typeface="Arial"/>
                <a:cs typeface="Arial"/>
              </a:rPr>
              <a:t> </a:t>
            </a:r>
            <a:r>
              <a:rPr dirty="0" sz="2450" spc="55">
                <a:latin typeface="Arial"/>
                <a:cs typeface="Arial"/>
              </a:rPr>
              <a:t>Presentation</a:t>
            </a:r>
            <a:endParaRPr sz="24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27113" y="459294"/>
            <a:ext cx="4497454" cy="8877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1916-Kick-off-COW</dc:title>
  <dcterms:created xsi:type="dcterms:W3CDTF">2020-05-07T18:02:42Z</dcterms:created>
  <dcterms:modified xsi:type="dcterms:W3CDTF">2020-05-07T18:02:42Z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2020-05-07T00:00:00Z</vt:filetime>
  </property>
  <property fmtid="{D5CDD505-2E9C-101B-9397-08002B2CF9AE}" pid="3" name="Creator">
    <vt:lpwstr>Keynote</vt:lpwstr>
  </property>
  <property fmtid="{D5CDD505-2E9C-101B-9397-08002B2CF9AE}" pid="4" name="LastSaved">
    <vt:filetime>2020-05-07T00:00:00Z</vt:filetime>
  </property>
</Properties>
</file>